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4"/>
  </p:notesMasterIdLst>
  <p:sldIdLst>
    <p:sldId id="256" r:id="rId2"/>
    <p:sldId id="257" r:id="rId3"/>
    <p:sldId id="266" r:id="rId4"/>
    <p:sldId id="265" r:id="rId5"/>
    <p:sldId id="295" r:id="rId6"/>
    <p:sldId id="259" r:id="rId7"/>
    <p:sldId id="297" r:id="rId8"/>
    <p:sldId id="273" r:id="rId9"/>
    <p:sldId id="274" r:id="rId10"/>
    <p:sldId id="275" r:id="rId11"/>
    <p:sldId id="276" r:id="rId12"/>
    <p:sldId id="277" r:id="rId13"/>
    <p:sldId id="299" r:id="rId14"/>
    <p:sldId id="300" r:id="rId15"/>
    <p:sldId id="278" r:id="rId16"/>
    <p:sldId id="279" r:id="rId17"/>
    <p:sldId id="280" r:id="rId18"/>
    <p:sldId id="281" r:id="rId19"/>
    <p:sldId id="282" r:id="rId20"/>
    <p:sldId id="283" r:id="rId21"/>
    <p:sldId id="285" r:id="rId22"/>
    <p:sldId id="286" r:id="rId23"/>
    <p:sldId id="287" r:id="rId24"/>
    <p:sldId id="294" r:id="rId25"/>
    <p:sldId id="293" r:id="rId26"/>
    <p:sldId id="292" r:id="rId27"/>
    <p:sldId id="284" r:id="rId28"/>
    <p:sldId id="296" r:id="rId29"/>
    <p:sldId id="288" r:id="rId30"/>
    <p:sldId id="289" r:id="rId31"/>
    <p:sldId id="290" r:id="rId32"/>
    <p:sldId id="291"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5" d="100"/>
          <a:sy n="65" d="100"/>
        </p:scale>
        <p:origin x="1320" y="4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48BCDD-2A0F-491C-9370-CCC4FC824FC2}" type="datetimeFigureOut">
              <a:rPr lang="en-AU" smtClean="0"/>
              <a:t>29/06/2019</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3FED3A-638B-43A6-8394-CBCFE20D4F0B}" type="slidenum">
              <a:rPr lang="en-AU" smtClean="0"/>
              <a:t>‹#›</a:t>
            </a:fld>
            <a:endParaRPr lang="en-AU"/>
          </a:p>
        </p:txBody>
      </p:sp>
    </p:spTree>
    <p:extLst>
      <p:ext uri="{BB962C8B-B14F-4D97-AF65-F5344CB8AC3E}">
        <p14:creationId xmlns:p14="http://schemas.microsoft.com/office/powerpoint/2010/main" val="1788719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jpar100687.wixsite.com/workouts958310g/1"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You won’t necessarily be at an A grade for this on returning in term 3.</a:t>
            </a:r>
            <a:r>
              <a:rPr lang="en-AU" baseline="0" dirty="0" smtClean="0"/>
              <a:t> The point of refinement is that it is a process. Expect your question to change shape as your research develops.</a:t>
            </a:r>
            <a:endParaRPr lang="en-AU" dirty="0"/>
          </a:p>
        </p:txBody>
      </p:sp>
      <p:sp>
        <p:nvSpPr>
          <p:cNvPr id="4" name="Slide Number Placeholder 3"/>
          <p:cNvSpPr>
            <a:spLocks noGrp="1"/>
          </p:cNvSpPr>
          <p:nvPr>
            <p:ph type="sldNum" sz="quarter" idx="10"/>
          </p:nvPr>
        </p:nvSpPr>
        <p:spPr/>
        <p:txBody>
          <a:bodyPr/>
          <a:lstStyle/>
          <a:p>
            <a:fld id="{E23FED3A-638B-43A6-8394-CBCFE20D4F0B}" type="slidenum">
              <a:rPr lang="en-AU" smtClean="0"/>
              <a:t>3</a:t>
            </a:fld>
            <a:endParaRPr lang="en-AU"/>
          </a:p>
        </p:txBody>
      </p:sp>
    </p:spTree>
    <p:extLst>
      <p:ext uri="{BB962C8B-B14F-4D97-AF65-F5344CB8AC3E}">
        <p14:creationId xmlns:p14="http://schemas.microsoft.com/office/powerpoint/2010/main" val="3306680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This isn’t to say you can’t do these topics and do them well. It’s also not to say that there are not original questions that can be posed around these subjects or new ways of presenting outcomes. It’s just good to know! Sometimes a question may stem from something in the news e.g. The guy who</a:t>
            </a:r>
            <a:r>
              <a:rPr lang="en-AU" baseline="0" dirty="0" smtClean="0"/>
              <a:t> killed people in Melbourne in 2017 led to one of my students looking at changes to bail laws and whether they were exposing the Australian public unnecessarily to danger. Another student’s family was planning a trip to Disney so she made that her RP. </a:t>
            </a:r>
            <a:endParaRPr lang="en-AU" dirty="0"/>
          </a:p>
        </p:txBody>
      </p:sp>
      <p:sp>
        <p:nvSpPr>
          <p:cNvPr id="4" name="Slide Number Placeholder 3"/>
          <p:cNvSpPr>
            <a:spLocks noGrp="1"/>
          </p:cNvSpPr>
          <p:nvPr>
            <p:ph type="sldNum" sz="quarter" idx="10"/>
          </p:nvPr>
        </p:nvSpPr>
        <p:spPr/>
        <p:txBody>
          <a:bodyPr/>
          <a:lstStyle/>
          <a:p>
            <a:fld id="{E23FED3A-638B-43A6-8394-CBCFE20D4F0B}" type="slidenum">
              <a:rPr lang="en-AU" smtClean="0"/>
              <a:t>24</a:t>
            </a:fld>
            <a:endParaRPr lang="en-AU"/>
          </a:p>
        </p:txBody>
      </p:sp>
    </p:spTree>
    <p:extLst>
      <p:ext uri="{BB962C8B-B14F-4D97-AF65-F5344CB8AC3E}">
        <p14:creationId xmlns:p14="http://schemas.microsoft.com/office/powerpoint/2010/main" val="2978983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Quite often a simple, unfocussed or unclear question will lead to simple, unclear and unfocussed research then</a:t>
            </a:r>
            <a:r>
              <a:rPr lang="en-AU" baseline="0" dirty="0" smtClean="0"/>
              <a:t> outcome too. It is almost possible to judge the quality of an entire RP on the question alone. </a:t>
            </a:r>
            <a:endParaRPr lang="en-AU" dirty="0"/>
          </a:p>
        </p:txBody>
      </p:sp>
      <p:sp>
        <p:nvSpPr>
          <p:cNvPr id="4" name="Slide Number Placeholder 3"/>
          <p:cNvSpPr>
            <a:spLocks noGrp="1"/>
          </p:cNvSpPr>
          <p:nvPr>
            <p:ph type="sldNum" sz="quarter" idx="10"/>
          </p:nvPr>
        </p:nvSpPr>
        <p:spPr/>
        <p:txBody>
          <a:bodyPr/>
          <a:lstStyle/>
          <a:p>
            <a:fld id="{E23FED3A-638B-43A6-8394-CBCFE20D4F0B}" type="slidenum">
              <a:rPr lang="en-AU" smtClean="0"/>
              <a:t>4</a:t>
            </a:fld>
            <a:endParaRPr lang="en-AU"/>
          </a:p>
        </p:txBody>
      </p:sp>
    </p:spTree>
    <p:extLst>
      <p:ext uri="{BB962C8B-B14F-4D97-AF65-F5344CB8AC3E}">
        <p14:creationId xmlns:p14="http://schemas.microsoft.com/office/powerpoint/2010/main" val="37813686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On p10 of </a:t>
            </a:r>
            <a:r>
              <a:rPr lang="en-AU" dirty="0" err="1" smtClean="0"/>
              <a:t>i-xplore</a:t>
            </a:r>
            <a:r>
              <a:rPr lang="en-AU" dirty="0" smtClean="0"/>
              <a:t>, there are a number of sites/apps </a:t>
            </a:r>
            <a:r>
              <a:rPr lang="en-AU" dirty="0" err="1" smtClean="0"/>
              <a:t>etc</a:t>
            </a:r>
            <a:r>
              <a:rPr lang="en-AU" dirty="0" smtClean="0"/>
              <a:t> that you can use to help brainstorm or mind map. This is important</a:t>
            </a:r>
            <a:r>
              <a:rPr lang="en-AU" baseline="0" dirty="0" smtClean="0"/>
              <a:t> evidence and will likely be included in your final folio so it is worth putting in the time and effort to ensure you have thoroughly considered various aspects of your topic,</a:t>
            </a:r>
            <a:endParaRPr lang="en-AU" dirty="0"/>
          </a:p>
        </p:txBody>
      </p:sp>
      <p:sp>
        <p:nvSpPr>
          <p:cNvPr id="4" name="Slide Number Placeholder 3"/>
          <p:cNvSpPr>
            <a:spLocks noGrp="1"/>
          </p:cNvSpPr>
          <p:nvPr>
            <p:ph type="sldNum" sz="quarter" idx="10"/>
          </p:nvPr>
        </p:nvSpPr>
        <p:spPr/>
        <p:txBody>
          <a:bodyPr/>
          <a:lstStyle/>
          <a:p>
            <a:fld id="{E23FED3A-638B-43A6-8394-CBCFE20D4F0B}" type="slidenum">
              <a:rPr lang="en-AU" smtClean="0"/>
              <a:t>6</a:t>
            </a:fld>
            <a:endParaRPr lang="en-AU"/>
          </a:p>
        </p:txBody>
      </p:sp>
    </p:spTree>
    <p:extLst>
      <p:ext uri="{BB962C8B-B14F-4D97-AF65-F5344CB8AC3E}">
        <p14:creationId xmlns:p14="http://schemas.microsoft.com/office/powerpoint/2010/main" val="19007968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This student ended up deciding to focus on what the best way was to combine strength and cardio training, making a website for her outcome (answer) where she was able to include videos she had made and</a:t>
            </a:r>
            <a:r>
              <a:rPr lang="en-AU" baseline="0" dirty="0" smtClean="0"/>
              <a:t> synthesise the research from  her sources such as PTs and various websites. </a:t>
            </a:r>
            <a:r>
              <a:rPr lang="en-AU" dirty="0" smtClean="0">
                <a:hlinkClick r:id="rId3"/>
              </a:rPr>
              <a:t>https://jpar100687.wixsite.com/workouts958310g/1</a:t>
            </a:r>
            <a:endParaRPr lang="en-AU" dirty="0"/>
          </a:p>
        </p:txBody>
      </p:sp>
      <p:sp>
        <p:nvSpPr>
          <p:cNvPr id="4" name="Slide Number Placeholder 3"/>
          <p:cNvSpPr>
            <a:spLocks noGrp="1"/>
          </p:cNvSpPr>
          <p:nvPr>
            <p:ph type="sldNum" sz="quarter" idx="10"/>
          </p:nvPr>
        </p:nvSpPr>
        <p:spPr/>
        <p:txBody>
          <a:bodyPr/>
          <a:lstStyle/>
          <a:p>
            <a:fld id="{E23FED3A-638B-43A6-8394-CBCFE20D4F0B}" type="slidenum">
              <a:rPr lang="en-AU" smtClean="0"/>
              <a:t>7</a:t>
            </a:fld>
            <a:endParaRPr lang="en-AU"/>
          </a:p>
        </p:txBody>
      </p:sp>
    </p:spTree>
    <p:extLst>
      <p:ext uri="{BB962C8B-B14F-4D97-AF65-F5344CB8AC3E}">
        <p14:creationId xmlns:p14="http://schemas.microsoft.com/office/powerpoint/2010/main" val="21435272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I would</a:t>
            </a:r>
            <a:r>
              <a:rPr lang="en-AU" baseline="0" dirty="0" smtClean="0"/>
              <a:t> say that the biggest key to a successful RP is to choose a question that allows you to investigate it through a wide range of processes – experiments, surveys, interviews, blogs, books, articles, action research </a:t>
            </a:r>
            <a:r>
              <a:rPr lang="en-AU" baseline="0" dirty="0" err="1" smtClean="0"/>
              <a:t>etc</a:t>
            </a:r>
            <a:r>
              <a:rPr lang="en-AU" baseline="0" dirty="0" smtClean="0"/>
              <a:t> </a:t>
            </a:r>
            <a:r>
              <a:rPr lang="en-AU" baseline="0" dirty="0" err="1" smtClean="0"/>
              <a:t>etc</a:t>
            </a:r>
            <a:r>
              <a:rPr lang="en-AU" baseline="0" dirty="0" smtClean="0"/>
              <a:t> – p16ff has many suggestions categorised under the 4 main research types</a:t>
            </a:r>
            <a:endParaRPr lang="en-AU" dirty="0"/>
          </a:p>
        </p:txBody>
      </p:sp>
      <p:sp>
        <p:nvSpPr>
          <p:cNvPr id="4" name="Slide Number Placeholder 3"/>
          <p:cNvSpPr>
            <a:spLocks noGrp="1"/>
          </p:cNvSpPr>
          <p:nvPr>
            <p:ph type="sldNum" sz="quarter" idx="10"/>
          </p:nvPr>
        </p:nvSpPr>
        <p:spPr/>
        <p:txBody>
          <a:bodyPr/>
          <a:lstStyle/>
          <a:p>
            <a:fld id="{E23FED3A-638B-43A6-8394-CBCFE20D4F0B}" type="slidenum">
              <a:rPr lang="en-AU" smtClean="0"/>
              <a:t>10</a:t>
            </a:fld>
            <a:endParaRPr lang="en-AU"/>
          </a:p>
        </p:txBody>
      </p:sp>
    </p:spTree>
    <p:extLst>
      <p:ext uri="{BB962C8B-B14F-4D97-AF65-F5344CB8AC3E}">
        <p14:creationId xmlns:p14="http://schemas.microsoft.com/office/powerpoint/2010/main" val="91418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3. Is particularly important if you are thinking of doing any kind of experiments.</a:t>
            </a:r>
            <a:r>
              <a:rPr lang="en-AU" baseline="0" dirty="0" smtClean="0"/>
              <a:t> People should always leave you the same or better condition after taking part n your study. If you do psych you’ll already be aware of this. </a:t>
            </a:r>
            <a:endParaRPr lang="en-AU" dirty="0"/>
          </a:p>
        </p:txBody>
      </p:sp>
      <p:sp>
        <p:nvSpPr>
          <p:cNvPr id="4" name="Slide Number Placeholder 3"/>
          <p:cNvSpPr>
            <a:spLocks noGrp="1"/>
          </p:cNvSpPr>
          <p:nvPr>
            <p:ph type="sldNum" sz="quarter" idx="10"/>
          </p:nvPr>
        </p:nvSpPr>
        <p:spPr/>
        <p:txBody>
          <a:bodyPr/>
          <a:lstStyle/>
          <a:p>
            <a:fld id="{E23FED3A-638B-43A6-8394-CBCFE20D4F0B}" type="slidenum">
              <a:rPr lang="en-AU" smtClean="0"/>
              <a:t>11</a:t>
            </a:fld>
            <a:endParaRPr lang="en-AU"/>
          </a:p>
        </p:txBody>
      </p:sp>
    </p:spTree>
    <p:extLst>
      <p:ext uri="{BB962C8B-B14F-4D97-AF65-F5344CB8AC3E}">
        <p14:creationId xmlns:p14="http://schemas.microsoft.com/office/powerpoint/2010/main" val="18446562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With this in mind, I thought what I would do if I were completing RP this semester</a:t>
            </a:r>
            <a:r>
              <a:rPr lang="en-AU" baseline="0" dirty="0" smtClean="0"/>
              <a:t> and came up with 5 questions that have personal relevance to me. Some of these I would be informally researching anyway.</a:t>
            </a:r>
            <a:endParaRPr lang="en-AU" dirty="0"/>
          </a:p>
        </p:txBody>
      </p:sp>
      <p:sp>
        <p:nvSpPr>
          <p:cNvPr id="4" name="Slide Number Placeholder 3"/>
          <p:cNvSpPr>
            <a:spLocks noGrp="1"/>
          </p:cNvSpPr>
          <p:nvPr>
            <p:ph type="sldNum" sz="quarter" idx="10"/>
          </p:nvPr>
        </p:nvSpPr>
        <p:spPr/>
        <p:txBody>
          <a:bodyPr/>
          <a:lstStyle/>
          <a:p>
            <a:fld id="{E23FED3A-638B-43A6-8394-CBCFE20D4F0B}" type="slidenum">
              <a:rPr lang="en-AU" smtClean="0"/>
              <a:t>13</a:t>
            </a:fld>
            <a:endParaRPr lang="en-AU"/>
          </a:p>
        </p:txBody>
      </p:sp>
    </p:spTree>
    <p:extLst>
      <p:ext uri="{BB962C8B-B14F-4D97-AF65-F5344CB8AC3E}">
        <p14:creationId xmlns:p14="http://schemas.microsoft.com/office/powerpoint/2010/main" val="20138523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AU" dirty="0" smtClean="0"/>
              <a:t>Speak to children. Librarians.</a:t>
            </a:r>
            <a:r>
              <a:rPr lang="en-AU" baseline="0" dirty="0" smtClean="0"/>
              <a:t> Analysis of books. Research papers. </a:t>
            </a:r>
          </a:p>
          <a:p>
            <a:pPr marL="228600" indent="-228600">
              <a:buAutoNum type="arabicPeriod"/>
            </a:pPr>
            <a:r>
              <a:rPr lang="en-AU" baseline="0" dirty="0" smtClean="0"/>
              <a:t>Blogs, TMX consultants, social media, action research, recipe books and online recipes</a:t>
            </a:r>
          </a:p>
          <a:p>
            <a:pPr marL="228600" indent="-228600">
              <a:buAutoNum type="arabicPeriod"/>
            </a:pPr>
            <a:r>
              <a:rPr lang="en-AU" baseline="0" dirty="0" smtClean="0"/>
              <a:t>Experiments (control and </a:t>
            </a:r>
            <a:r>
              <a:rPr lang="en-AU" baseline="0" dirty="0" err="1" smtClean="0"/>
              <a:t>ipad</a:t>
            </a:r>
            <a:r>
              <a:rPr lang="en-AU" baseline="0" dirty="0" smtClean="0"/>
              <a:t> group), apps like reading eggs, teachers</a:t>
            </a:r>
          </a:p>
          <a:p>
            <a:pPr marL="228600" indent="-228600">
              <a:buAutoNum type="arabicPeriod"/>
            </a:pPr>
            <a:r>
              <a:rPr lang="en-AU" baseline="0" dirty="0" smtClean="0"/>
              <a:t>Cake decorating course, </a:t>
            </a:r>
            <a:r>
              <a:rPr lang="en-AU" baseline="0" dirty="0" err="1" smtClean="0"/>
              <a:t>youtube</a:t>
            </a:r>
            <a:r>
              <a:rPr lang="en-AU" baseline="0" dirty="0" smtClean="0"/>
              <a:t> videos, recipe books and online, forums and groups (e.g. cake hacks on FB)</a:t>
            </a:r>
          </a:p>
          <a:p>
            <a:pPr marL="228600" indent="-228600">
              <a:buAutoNum type="arabicPeriod"/>
            </a:pPr>
            <a:r>
              <a:rPr lang="en-AU" baseline="0" dirty="0" smtClean="0"/>
              <a:t>War on waste TV, observation (look at litter and take photos), speak to council</a:t>
            </a:r>
            <a:endParaRPr lang="en-AU" dirty="0"/>
          </a:p>
        </p:txBody>
      </p:sp>
      <p:sp>
        <p:nvSpPr>
          <p:cNvPr id="4" name="Slide Number Placeholder 3"/>
          <p:cNvSpPr>
            <a:spLocks noGrp="1"/>
          </p:cNvSpPr>
          <p:nvPr>
            <p:ph type="sldNum" sz="quarter" idx="10"/>
          </p:nvPr>
        </p:nvSpPr>
        <p:spPr/>
        <p:txBody>
          <a:bodyPr/>
          <a:lstStyle/>
          <a:p>
            <a:fld id="{E23FED3A-638B-43A6-8394-CBCFE20D4F0B}" type="slidenum">
              <a:rPr lang="en-AU" smtClean="0"/>
              <a:t>14</a:t>
            </a:fld>
            <a:endParaRPr lang="en-AU"/>
          </a:p>
        </p:txBody>
      </p:sp>
    </p:spTree>
    <p:extLst>
      <p:ext uri="{BB962C8B-B14F-4D97-AF65-F5344CB8AC3E}">
        <p14:creationId xmlns:p14="http://schemas.microsoft.com/office/powerpoint/2010/main" val="29730442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If you can play around with your question and document this, it acts</a:t>
            </a:r>
            <a:r>
              <a:rPr lang="en-AU" baseline="0" dirty="0" smtClean="0"/>
              <a:t> as further evidence of refinement</a:t>
            </a:r>
            <a:endParaRPr lang="en-AU" dirty="0"/>
          </a:p>
        </p:txBody>
      </p:sp>
      <p:sp>
        <p:nvSpPr>
          <p:cNvPr id="4" name="Slide Number Placeholder 3"/>
          <p:cNvSpPr>
            <a:spLocks noGrp="1"/>
          </p:cNvSpPr>
          <p:nvPr>
            <p:ph type="sldNum" sz="quarter" idx="10"/>
          </p:nvPr>
        </p:nvSpPr>
        <p:spPr/>
        <p:txBody>
          <a:bodyPr/>
          <a:lstStyle/>
          <a:p>
            <a:fld id="{E23FED3A-638B-43A6-8394-CBCFE20D4F0B}" type="slidenum">
              <a:rPr lang="en-AU" smtClean="0"/>
              <a:t>19</a:t>
            </a:fld>
            <a:endParaRPr lang="en-AU"/>
          </a:p>
        </p:txBody>
      </p:sp>
    </p:spTree>
    <p:extLst>
      <p:ext uri="{BB962C8B-B14F-4D97-AF65-F5344CB8AC3E}">
        <p14:creationId xmlns:p14="http://schemas.microsoft.com/office/powerpoint/2010/main" val="3696481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smtClean="0"/>
              <a:t>Click to edit Master title style</a:t>
            </a:r>
            <a:endParaRPr kumimoji="0" lang="en-US"/>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7" name="Date Placeholder 6"/>
          <p:cNvSpPr>
            <a:spLocks noGrp="1"/>
          </p:cNvSpPr>
          <p:nvPr>
            <p:ph type="dt" sz="half" idx="10"/>
          </p:nvPr>
        </p:nvSpPr>
        <p:spPr/>
        <p:txBody>
          <a:bodyPr/>
          <a:lstStyle/>
          <a:p>
            <a:fld id="{7E6C86E6-3D0C-42F3-BD1A-784850DDB504}" type="datetimeFigureOut">
              <a:rPr lang="en-AU" smtClean="0"/>
              <a:pPr/>
              <a:t>29/06/2019</a:t>
            </a:fld>
            <a:endParaRPr lang="en-AU"/>
          </a:p>
        </p:txBody>
      </p:sp>
      <p:sp>
        <p:nvSpPr>
          <p:cNvPr id="20" name="Footer Placeholder 19"/>
          <p:cNvSpPr>
            <a:spLocks noGrp="1"/>
          </p:cNvSpPr>
          <p:nvPr>
            <p:ph type="ftr" sz="quarter" idx="11"/>
          </p:nvPr>
        </p:nvSpPr>
        <p:spPr/>
        <p:txBody>
          <a:bodyPr/>
          <a:lstStyle/>
          <a:p>
            <a:endParaRPr lang="en-AU"/>
          </a:p>
        </p:txBody>
      </p:sp>
      <p:sp>
        <p:nvSpPr>
          <p:cNvPr id="10" name="Slide Number Placeholder 9"/>
          <p:cNvSpPr>
            <a:spLocks noGrp="1"/>
          </p:cNvSpPr>
          <p:nvPr>
            <p:ph type="sldNum" sz="quarter" idx="12"/>
          </p:nvPr>
        </p:nvSpPr>
        <p:spPr/>
        <p:txBody>
          <a:bodyPr/>
          <a:lstStyle/>
          <a:p>
            <a:fld id="{3AA88C9F-8813-46E5-A8E7-652E26FD9C3F}" type="slidenum">
              <a:rPr lang="en-AU" smtClean="0"/>
              <a:pPr/>
              <a:t>‹#›</a:t>
            </a:fld>
            <a:endParaRPr lang="en-AU"/>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E6C86E6-3D0C-42F3-BD1A-784850DDB504}" type="datetimeFigureOut">
              <a:rPr lang="en-AU" smtClean="0"/>
              <a:pPr/>
              <a:t>29/06/2019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3AA88C9F-8813-46E5-A8E7-652E26FD9C3F}" type="slidenum">
              <a:rPr lang="en-AU" smtClean="0"/>
              <a:pPr/>
              <a:t>‹#›</a:t>
            </a:fld>
            <a:endParaRPr lang="en-A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143000" y="274640"/>
            <a:ext cx="55626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E6C86E6-3D0C-42F3-BD1A-784850DDB504}" type="datetimeFigureOut">
              <a:rPr lang="en-AU" smtClean="0"/>
              <a:pPr/>
              <a:t>29/06/2019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3AA88C9F-8813-46E5-A8E7-652E26FD9C3F}" type="slidenum">
              <a:rPr lang="en-AU" smtClean="0"/>
              <a:pPr/>
              <a:t>‹#›</a:t>
            </a:fld>
            <a:endParaRPr lang="en-A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E6C86E6-3D0C-42F3-BD1A-784850DDB504}" type="datetimeFigureOut">
              <a:rPr lang="en-AU" smtClean="0"/>
              <a:pPr/>
              <a:t>29/06/2019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3AA88C9F-8813-46E5-A8E7-652E26FD9C3F}" type="slidenum">
              <a:rPr lang="en-AU" smtClean="0"/>
              <a:pPr/>
              <a:t>‹#›</a:t>
            </a:fld>
            <a:endParaRPr lang="en-A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7E6C86E6-3D0C-42F3-BD1A-784850DDB504}" type="datetimeFigureOut">
              <a:rPr lang="en-AU" smtClean="0"/>
              <a:pPr/>
              <a:t>29/06/2019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3AA88C9F-8813-46E5-A8E7-652E26FD9C3F}" type="slidenum">
              <a:rPr lang="en-AU" smtClean="0"/>
              <a:pPr/>
              <a:t>‹#›</a:t>
            </a:fld>
            <a:endParaRPr lang="en-AU"/>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7E6C86E6-3D0C-42F3-BD1A-784850DDB504}" type="datetimeFigureOut">
              <a:rPr lang="en-AU" smtClean="0"/>
              <a:pPr/>
              <a:t>29/06/2019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3AA88C9F-8813-46E5-A8E7-652E26FD9C3F}" type="slidenum">
              <a:rPr lang="en-AU" smtClean="0"/>
              <a:pPr/>
              <a:t>‹#›</a:t>
            </a:fld>
            <a:endParaRPr lang="en-A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7E6C86E6-3D0C-42F3-BD1A-784850DDB504}" type="datetimeFigureOut">
              <a:rPr lang="en-AU" smtClean="0"/>
              <a:pPr/>
              <a:t>29/06/2019</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3AA88C9F-8813-46E5-A8E7-652E26FD9C3F}" type="slidenum">
              <a:rPr lang="en-AU" smtClean="0"/>
              <a:pPr/>
              <a:t>‹#›</a:t>
            </a:fld>
            <a:endParaRPr lang="en-A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7E6C86E6-3D0C-42F3-BD1A-784850DDB504}" type="datetimeFigureOut">
              <a:rPr lang="en-AU" smtClean="0"/>
              <a:pPr/>
              <a:t>29/06/2019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3AA88C9F-8813-46E5-A8E7-652E26FD9C3F}" type="slidenum">
              <a:rPr lang="en-AU" smtClean="0"/>
              <a:pPr/>
              <a:t>‹#›</a:t>
            </a:fld>
            <a:endParaRPr lang="en-A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7E6C86E6-3D0C-42F3-BD1A-784850DDB504}" type="datetimeFigureOut">
              <a:rPr lang="en-AU" smtClean="0"/>
              <a:pPr/>
              <a:t>29/06/2019</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3AA88C9F-8813-46E5-A8E7-652E26FD9C3F}" type="slidenum">
              <a:rPr lang="en-AU" smtClean="0"/>
              <a:pPr/>
              <a:t>‹#›</a:t>
            </a:fld>
            <a:endParaRPr lang="en-AU"/>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7E6C86E6-3D0C-42F3-BD1A-784850DDB504}" type="datetimeFigureOut">
              <a:rPr lang="en-AU" smtClean="0"/>
              <a:pPr/>
              <a:t>29/06/2019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3AA88C9F-8813-46E5-A8E7-652E26FD9C3F}" type="slidenum">
              <a:rPr lang="en-AU" smtClean="0"/>
              <a:pPr/>
              <a:t>‹#›</a:t>
            </a:fld>
            <a:endParaRPr lang="en-A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7E6C86E6-3D0C-42F3-BD1A-784850DDB504}" type="datetimeFigureOut">
              <a:rPr lang="en-AU" smtClean="0"/>
              <a:pPr/>
              <a:t>29/06/2019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3AA88C9F-8813-46E5-A8E7-652E26FD9C3F}" type="slidenum">
              <a:rPr lang="en-AU" smtClean="0"/>
              <a:pPr/>
              <a:t>‹#›</a:t>
            </a:fld>
            <a:endParaRPr lang="en-AU"/>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smtClean="0"/>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kumimoji="0" lang="en-US" smtClean="0"/>
              <a:t>Click to edit Master title style</a:t>
            </a:r>
            <a:endParaRPr kumimoji="0" lang="en-US"/>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7E6C86E6-3D0C-42F3-BD1A-784850DDB504}" type="datetimeFigureOut">
              <a:rPr lang="en-AU" smtClean="0"/>
              <a:pPr/>
              <a:t>29/06/2019</a:t>
            </a:fld>
            <a:endParaRPr lang="en-AU"/>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AU"/>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3AA88C9F-8813-46E5-A8E7-652E26FD9C3F}" type="slidenum">
              <a:rPr lang="en-AU" smtClean="0"/>
              <a:pPr/>
              <a:t>‹#›</a:t>
            </a:fld>
            <a:endParaRPr lang="en-AU"/>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smtClean="0"/>
              <a:t>Developing a Research Question</a:t>
            </a:r>
            <a:endParaRPr lang="en-AU" dirty="0"/>
          </a:p>
        </p:txBody>
      </p:sp>
      <p:sp>
        <p:nvSpPr>
          <p:cNvPr id="3" name="Subtitle 2"/>
          <p:cNvSpPr>
            <a:spLocks noGrp="1"/>
          </p:cNvSpPr>
          <p:nvPr>
            <p:ph type="subTitle" idx="1"/>
          </p:nvPr>
        </p:nvSpPr>
        <p:spPr/>
        <p:txBody>
          <a:bodyPr/>
          <a:lstStyle/>
          <a:p>
            <a:endParaRPr lang="en-AU"/>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smtClean="0"/>
              <a:t>Considerations when designing a Research Project question</a:t>
            </a:r>
            <a:endParaRPr lang="en-AU" dirty="0"/>
          </a:p>
        </p:txBody>
      </p:sp>
      <p:sp>
        <p:nvSpPr>
          <p:cNvPr id="3" name="Content Placeholder 2"/>
          <p:cNvSpPr>
            <a:spLocks noGrp="1"/>
          </p:cNvSpPr>
          <p:nvPr>
            <p:ph idx="1"/>
          </p:nvPr>
        </p:nvSpPr>
        <p:spPr/>
        <p:txBody>
          <a:bodyPr>
            <a:normAutofit fontScale="92500"/>
          </a:bodyPr>
          <a:lstStyle/>
          <a:p>
            <a:pPr marL="514350" indent="-514350">
              <a:buAutoNum type="arabicPeriod"/>
            </a:pPr>
            <a:r>
              <a:rPr lang="en-AU" b="1" dirty="0" smtClean="0">
                <a:solidFill>
                  <a:srgbClr val="FF0000"/>
                </a:solidFill>
              </a:rPr>
              <a:t>Is the proposed research question researchable?</a:t>
            </a:r>
          </a:p>
          <a:p>
            <a:pPr marL="514350" indent="-514350">
              <a:buNone/>
            </a:pPr>
            <a:r>
              <a:rPr lang="en-AU" dirty="0" smtClean="0"/>
              <a:t>Where will the information be found? Are there opportunities for other types of research processes to be used outside of just collecting secondary information</a:t>
            </a:r>
            <a:r>
              <a:rPr lang="en-AU" dirty="0" smtClean="0"/>
              <a:t>? Will you be able to talk to </a:t>
            </a:r>
            <a:r>
              <a:rPr lang="en-AU" b="1" dirty="0" smtClean="0"/>
              <a:t>people</a:t>
            </a:r>
            <a:r>
              <a:rPr lang="en-AU" dirty="0" smtClean="0"/>
              <a:t> about your question? This may be in the form of a survey or experts in the field but your research must go beyond your laptop. </a:t>
            </a:r>
            <a:endParaRPr lang="en-AU"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smtClean="0"/>
              <a:t>Considerations when designing a Research Project question</a:t>
            </a:r>
            <a:endParaRPr lang="en-AU" dirty="0"/>
          </a:p>
        </p:txBody>
      </p:sp>
      <p:sp>
        <p:nvSpPr>
          <p:cNvPr id="3" name="Content Placeholder 2"/>
          <p:cNvSpPr>
            <a:spLocks noGrp="1"/>
          </p:cNvSpPr>
          <p:nvPr>
            <p:ph idx="1"/>
          </p:nvPr>
        </p:nvSpPr>
        <p:spPr/>
        <p:txBody>
          <a:bodyPr/>
          <a:lstStyle/>
          <a:p>
            <a:pPr>
              <a:buNone/>
            </a:pPr>
            <a:r>
              <a:rPr lang="en-AU" b="1" dirty="0" smtClean="0">
                <a:solidFill>
                  <a:srgbClr val="FF0000"/>
                </a:solidFill>
              </a:rPr>
              <a:t>2. Is the proposed research question manageable in the time frame?</a:t>
            </a:r>
          </a:p>
          <a:p>
            <a:pPr>
              <a:buNone/>
            </a:pPr>
            <a:r>
              <a:rPr lang="en-AU" dirty="0" smtClean="0"/>
              <a:t>Is the topic too broad? Can it be refined?</a:t>
            </a:r>
          </a:p>
          <a:p>
            <a:pPr>
              <a:buNone/>
            </a:pPr>
            <a:endParaRPr lang="en-AU" dirty="0"/>
          </a:p>
          <a:p>
            <a:pPr>
              <a:buNone/>
            </a:pPr>
            <a:r>
              <a:rPr lang="en-AU" b="1" dirty="0" smtClean="0">
                <a:solidFill>
                  <a:srgbClr val="FF0000"/>
                </a:solidFill>
              </a:rPr>
              <a:t>3. Is the proposed question safe and appropriate?</a:t>
            </a:r>
          </a:p>
          <a:p>
            <a:pPr>
              <a:buNone/>
            </a:pPr>
            <a:r>
              <a:rPr lang="en-AU" dirty="0" smtClean="0"/>
              <a:t>What are the ethical considerations</a:t>
            </a:r>
            <a:r>
              <a:rPr lang="en-AU" dirty="0" smtClean="0"/>
              <a:t>? Is it in keeping with the school’s FISHER principles?</a:t>
            </a:r>
            <a:endParaRPr lang="en-AU" dirty="0"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smtClean="0"/>
              <a:t>Considerations when designing a Research Project question</a:t>
            </a:r>
            <a:endParaRPr lang="en-AU" dirty="0"/>
          </a:p>
        </p:txBody>
      </p:sp>
      <p:sp>
        <p:nvSpPr>
          <p:cNvPr id="3" name="Content Placeholder 2"/>
          <p:cNvSpPr>
            <a:spLocks noGrp="1"/>
          </p:cNvSpPr>
          <p:nvPr>
            <p:ph idx="1"/>
          </p:nvPr>
        </p:nvSpPr>
        <p:spPr>
          <a:xfrm>
            <a:off x="1435608" y="1447800"/>
            <a:ext cx="7498080" cy="5293568"/>
          </a:xfrm>
        </p:spPr>
        <p:txBody>
          <a:bodyPr>
            <a:normAutofit fontScale="85000" lnSpcReduction="10000"/>
          </a:bodyPr>
          <a:lstStyle/>
          <a:p>
            <a:pPr>
              <a:buNone/>
            </a:pPr>
            <a:r>
              <a:rPr lang="en-AU" b="1" dirty="0" smtClean="0">
                <a:solidFill>
                  <a:srgbClr val="FF0000"/>
                </a:solidFill>
              </a:rPr>
              <a:t>4. Is the proposed research question open-ended, in order to provide scope for extensive research?</a:t>
            </a:r>
          </a:p>
          <a:p>
            <a:pPr>
              <a:buNone/>
            </a:pPr>
            <a:r>
              <a:rPr lang="en-AU" dirty="0" smtClean="0"/>
              <a:t>A closed question such as “Is obesity going to cost Australia?” invites a yes/no answer and therefore limits the research. An open ended question such as “What are the social costs of the increase of obesity to </a:t>
            </a:r>
            <a:r>
              <a:rPr lang="en-AU" dirty="0" smtClean="0"/>
              <a:t>Australia?” </a:t>
            </a:r>
            <a:r>
              <a:rPr lang="en-AU" dirty="0" smtClean="0"/>
              <a:t>allows you to investigate financial, employment, educational, medical costs and so on</a:t>
            </a:r>
            <a:r>
              <a:rPr lang="en-AU" dirty="0" smtClean="0"/>
              <a:t>. </a:t>
            </a:r>
          </a:p>
          <a:p>
            <a:pPr>
              <a:buNone/>
            </a:pPr>
            <a:r>
              <a:rPr lang="en-AU" dirty="0" smtClean="0"/>
              <a:t>“Why?” questions are generally good for being able to investigate a </a:t>
            </a:r>
            <a:r>
              <a:rPr lang="en-AU" i="1" dirty="0" smtClean="0"/>
              <a:t>range</a:t>
            </a:r>
            <a:r>
              <a:rPr lang="en-AU" dirty="0" smtClean="0"/>
              <a:t> of views / opinions / perspectives. </a:t>
            </a:r>
            <a:endParaRPr lang="en-AU"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smtClean="0"/>
              <a:t>Considerations when designing a Research Project question</a:t>
            </a:r>
            <a:endParaRPr lang="en-AU" dirty="0"/>
          </a:p>
        </p:txBody>
      </p:sp>
      <p:sp>
        <p:nvSpPr>
          <p:cNvPr id="3" name="Content Placeholder 2"/>
          <p:cNvSpPr>
            <a:spLocks noGrp="1"/>
          </p:cNvSpPr>
          <p:nvPr>
            <p:ph idx="1"/>
          </p:nvPr>
        </p:nvSpPr>
        <p:spPr/>
        <p:txBody>
          <a:bodyPr>
            <a:normAutofit/>
          </a:bodyPr>
          <a:lstStyle/>
          <a:p>
            <a:pPr>
              <a:buNone/>
            </a:pPr>
            <a:r>
              <a:rPr lang="en-AU" b="1" dirty="0" smtClean="0">
                <a:solidFill>
                  <a:srgbClr val="FF0000"/>
                </a:solidFill>
              </a:rPr>
              <a:t>5. Do you care</a:t>
            </a:r>
            <a:r>
              <a:rPr lang="en-AU" b="1" dirty="0" smtClean="0">
                <a:solidFill>
                  <a:srgbClr val="FF0000"/>
                </a:solidFill>
              </a:rPr>
              <a:t>? Will anyone else?</a:t>
            </a:r>
          </a:p>
          <a:p>
            <a:pPr>
              <a:buNone/>
            </a:pPr>
            <a:r>
              <a:rPr lang="en-AU" dirty="0" smtClean="0"/>
              <a:t>Asking a question that doesn’t interest you will lead to a very long semester! Remember that your question will need to sustain your interest for a long period. Similarly, asking questions whose answers may benefit others is a good strategy (it will also help you with your evaluation / review).</a:t>
            </a:r>
            <a:endParaRPr lang="en-AU" dirty="0"/>
          </a:p>
        </p:txBody>
      </p:sp>
    </p:spTree>
    <p:extLst>
      <p:ext uri="{BB962C8B-B14F-4D97-AF65-F5344CB8AC3E}">
        <p14:creationId xmlns:p14="http://schemas.microsoft.com/office/powerpoint/2010/main" val="40033033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43608" y="116632"/>
            <a:ext cx="7890080" cy="6624736"/>
          </a:xfrm>
        </p:spPr>
        <p:txBody>
          <a:bodyPr>
            <a:normAutofit lnSpcReduction="10000"/>
          </a:bodyPr>
          <a:lstStyle/>
          <a:p>
            <a:r>
              <a:rPr lang="en-AU" dirty="0" smtClean="0"/>
              <a:t>What are the most effective strategies to encourage boys of 13-15 to read for pleasure?</a:t>
            </a:r>
          </a:p>
          <a:p>
            <a:r>
              <a:rPr lang="en-AU" dirty="0" smtClean="0"/>
              <a:t>What are the benefits of the new Thermomix TM6 model over the older versions?</a:t>
            </a:r>
          </a:p>
          <a:p>
            <a:r>
              <a:rPr lang="en-AU" dirty="0" smtClean="0"/>
              <a:t>To what extent can </a:t>
            </a:r>
            <a:r>
              <a:rPr lang="en-AU" dirty="0" err="1" smtClean="0"/>
              <a:t>ipads</a:t>
            </a:r>
            <a:r>
              <a:rPr lang="en-AU" dirty="0" smtClean="0"/>
              <a:t> be used effectively in teaching literacy to Year R-2 students? </a:t>
            </a:r>
          </a:p>
          <a:p>
            <a:r>
              <a:rPr lang="en-AU" dirty="0" smtClean="0"/>
              <a:t>How can I create an effectively decorated and unusually flavoured cake to celebrate a 40</a:t>
            </a:r>
            <a:r>
              <a:rPr lang="en-AU" baseline="30000" dirty="0" smtClean="0"/>
              <a:t>th</a:t>
            </a:r>
            <a:r>
              <a:rPr lang="en-AU" dirty="0" smtClean="0"/>
              <a:t> birthday?</a:t>
            </a:r>
          </a:p>
          <a:p>
            <a:r>
              <a:rPr lang="en-AU" dirty="0" smtClean="0"/>
              <a:t>What are the most effective strategies for reducing landfill waste in an R-12 school in Adelaide's NE suburbs?</a:t>
            </a:r>
          </a:p>
          <a:p>
            <a:endParaRPr lang="en-AU" dirty="0"/>
          </a:p>
        </p:txBody>
      </p:sp>
    </p:spTree>
    <p:extLst>
      <p:ext uri="{BB962C8B-B14F-4D97-AF65-F5344CB8AC3E}">
        <p14:creationId xmlns:p14="http://schemas.microsoft.com/office/powerpoint/2010/main" val="3132843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smtClean="0"/>
              <a:t>Considerations when designing a Research Project question</a:t>
            </a:r>
            <a:endParaRPr lang="en-AU" dirty="0"/>
          </a:p>
        </p:txBody>
      </p:sp>
      <p:sp>
        <p:nvSpPr>
          <p:cNvPr id="3" name="Content Placeholder 2"/>
          <p:cNvSpPr>
            <a:spLocks noGrp="1"/>
          </p:cNvSpPr>
          <p:nvPr>
            <p:ph idx="1"/>
          </p:nvPr>
        </p:nvSpPr>
        <p:spPr/>
        <p:txBody>
          <a:bodyPr>
            <a:normAutofit/>
          </a:bodyPr>
          <a:lstStyle/>
          <a:p>
            <a:pPr>
              <a:buNone/>
            </a:pPr>
            <a:r>
              <a:rPr lang="en-AU" dirty="0" smtClean="0">
                <a:solidFill>
                  <a:srgbClr val="FF0000"/>
                </a:solidFill>
              </a:rPr>
              <a:t>Some useful question stems might include:</a:t>
            </a:r>
          </a:p>
          <a:p>
            <a:pPr>
              <a:buNone/>
            </a:pPr>
            <a:r>
              <a:rPr lang="en-AU" dirty="0" smtClean="0"/>
              <a:t>How useful.....?</a:t>
            </a:r>
          </a:p>
          <a:p>
            <a:pPr>
              <a:buNone/>
            </a:pPr>
            <a:r>
              <a:rPr lang="en-AU" dirty="0" smtClean="0"/>
              <a:t>How valuable....?</a:t>
            </a:r>
          </a:p>
          <a:p>
            <a:pPr>
              <a:buNone/>
            </a:pPr>
            <a:r>
              <a:rPr lang="en-AU" dirty="0" smtClean="0"/>
              <a:t>How accurate...?</a:t>
            </a:r>
          </a:p>
          <a:p>
            <a:pPr>
              <a:buNone/>
            </a:pPr>
            <a:r>
              <a:rPr lang="en-AU" dirty="0" smtClean="0"/>
              <a:t>How important...?</a:t>
            </a:r>
          </a:p>
          <a:p>
            <a:pPr>
              <a:buNone/>
            </a:pPr>
            <a:r>
              <a:rPr lang="en-AU" dirty="0" smtClean="0"/>
              <a:t>How reliable...?</a:t>
            </a:r>
          </a:p>
          <a:p>
            <a:pPr>
              <a:buNone/>
            </a:pPr>
            <a:r>
              <a:rPr lang="en-AU" dirty="0" smtClean="0"/>
              <a:t>To what extent...?</a:t>
            </a:r>
          </a:p>
          <a:p>
            <a:pPr>
              <a:buNone/>
            </a:pPr>
            <a:r>
              <a:rPr lang="en-AU" dirty="0" smtClean="0"/>
              <a:t>Why....?</a:t>
            </a:r>
            <a:endParaRPr lang="en-AU"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Refining your question</a:t>
            </a:r>
            <a:endParaRPr lang="en-AU" dirty="0"/>
          </a:p>
        </p:txBody>
      </p:sp>
      <p:sp>
        <p:nvSpPr>
          <p:cNvPr id="3" name="Content Placeholder 2"/>
          <p:cNvSpPr>
            <a:spLocks noGrp="1"/>
          </p:cNvSpPr>
          <p:nvPr>
            <p:ph idx="1"/>
          </p:nvPr>
        </p:nvSpPr>
        <p:spPr/>
        <p:txBody>
          <a:bodyPr/>
          <a:lstStyle/>
          <a:p>
            <a:pPr>
              <a:buNone/>
            </a:pPr>
            <a:r>
              <a:rPr lang="en-AU" dirty="0" smtClean="0"/>
              <a:t>The wording of your Research Project question is very important as it shapes the direction you take your research and what your final Outcome is.</a:t>
            </a:r>
          </a:p>
          <a:p>
            <a:pPr>
              <a:buNone/>
            </a:pPr>
            <a:endParaRPr lang="en-AU"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Refining your question</a:t>
            </a:r>
            <a:endParaRPr lang="en-AU" dirty="0"/>
          </a:p>
        </p:txBody>
      </p:sp>
      <p:sp>
        <p:nvSpPr>
          <p:cNvPr id="3" name="Content Placeholder 2"/>
          <p:cNvSpPr>
            <a:spLocks noGrp="1"/>
          </p:cNvSpPr>
          <p:nvPr>
            <p:ph idx="1"/>
          </p:nvPr>
        </p:nvSpPr>
        <p:spPr/>
        <p:txBody>
          <a:bodyPr>
            <a:normAutofit fontScale="92500" lnSpcReduction="20000"/>
          </a:bodyPr>
          <a:lstStyle/>
          <a:p>
            <a:pPr marL="514350" indent="-514350">
              <a:buAutoNum type="arabicPeriod"/>
            </a:pPr>
            <a:r>
              <a:rPr lang="en-AU" dirty="0" smtClean="0"/>
              <a:t>How can .....be used to..............................?</a:t>
            </a:r>
          </a:p>
          <a:p>
            <a:pPr marL="514350" indent="-514350">
              <a:buAutoNum type="arabicPeriod"/>
            </a:pPr>
            <a:r>
              <a:rPr lang="en-AU" dirty="0" smtClean="0"/>
              <a:t>Is there a better way to..............................?</a:t>
            </a:r>
          </a:p>
          <a:p>
            <a:pPr marL="514350" indent="-514350">
              <a:buAutoNum type="arabicPeriod"/>
            </a:pPr>
            <a:r>
              <a:rPr lang="en-AU" dirty="0" smtClean="0"/>
              <a:t>Which........is best suited for the purpose of...........?</a:t>
            </a:r>
          </a:p>
          <a:p>
            <a:pPr marL="514350" indent="-514350">
              <a:buAutoNum type="arabicPeriod"/>
            </a:pPr>
            <a:r>
              <a:rPr lang="en-AU" dirty="0" smtClean="0"/>
              <a:t>How can........be better managed?</a:t>
            </a:r>
          </a:p>
          <a:p>
            <a:pPr marL="514350" indent="-514350">
              <a:buAutoNum type="arabicPeriod"/>
            </a:pPr>
            <a:r>
              <a:rPr lang="en-AU" dirty="0" smtClean="0"/>
              <a:t>Should........................be banned?</a:t>
            </a:r>
          </a:p>
          <a:p>
            <a:pPr marL="514350" indent="-514350">
              <a:buAutoNum type="arabicPeriod"/>
            </a:pPr>
            <a:r>
              <a:rPr lang="en-AU" dirty="0" smtClean="0"/>
              <a:t>To what extent is............................significant in Australian life?</a:t>
            </a:r>
          </a:p>
          <a:p>
            <a:pPr marL="514350" indent="-514350">
              <a:buAutoNum type="arabicPeriod"/>
            </a:pPr>
            <a:r>
              <a:rPr lang="en-AU" dirty="0" smtClean="0"/>
              <a:t>Which..................is the most effective in.....?</a:t>
            </a:r>
          </a:p>
          <a:p>
            <a:pPr marL="514350" indent="-514350">
              <a:buAutoNum type="arabicPeriod"/>
            </a:pPr>
            <a:r>
              <a:rPr lang="en-AU" dirty="0" smtClean="0"/>
              <a:t>How can I design and/or make a model of a ...............to illustrate.........?</a:t>
            </a:r>
            <a:endParaRPr lang="en-AU"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Refining your question</a:t>
            </a:r>
            <a:endParaRPr lang="en-AU" dirty="0"/>
          </a:p>
        </p:txBody>
      </p:sp>
      <p:sp>
        <p:nvSpPr>
          <p:cNvPr id="3" name="Content Placeholder 2"/>
          <p:cNvSpPr>
            <a:spLocks noGrp="1"/>
          </p:cNvSpPr>
          <p:nvPr>
            <p:ph idx="1"/>
          </p:nvPr>
        </p:nvSpPr>
        <p:spPr/>
        <p:txBody>
          <a:bodyPr>
            <a:normAutofit lnSpcReduction="10000"/>
          </a:bodyPr>
          <a:lstStyle/>
          <a:p>
            <a:pPr>
              <a:buNone/>
            </a:pPr>
            <a:r>
              <a:rPr lang="en-AU" dirty="0" smtClean="0"/>
              <a:t>9. To what extent does the film/book.....accurately portray.........?</a:t>
            </a:r>
          </a:p>
          <a:p>
            <a:pPr>
              <a:buNone/>
            </a:pPr>
            <a:r>
              <a:rPr lang="en-AU" dirty="0" smtClean="0"/>
              <a:t>10. To what extent did........change between......?</a:t>
            </a:r>
          </a:p>
          <a:p>
            <a:pPr>
              <a:buNone/>
            </a:pPr>
            <a:r>
              <a:rPr lang="en-AU" dirty="0" smtClean="0"/>
              <a:t>11. How can I produce...........in the style of ..................................?</a:t>
            </a:r>
          </a:p>
          <a:p>
            <a:pPr>
              <a:buNone/>
            </a:pPr>
            <a:r>
              <a:rPr lang="en-AU" dirty="0" smtClean="0"/>
              <a:t>12. How does the price of............vary between.....over a period of.....? What are the factors influencing these prices?</a:t>
            </a:r>
          </a:p>
          <a:p>
            <a:pPr>
              <a:buNone/>
            </a:pPr>
            <a:r>
              <a:rPr lang="en-AU" dirty="0" smtClean="0"/>
              <a:t>13. Can......be justified?</a:t>
            </a:r>
            <a:endParaRPr lang="en-AU"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Refining your question</a:t>
            </a:r>
            <a:endParaRPr lang="en-AU" dirty="0"/>
          </a:p>
        </p:txBody>
      </p:sp>
      <p:sp>
        <p:nvSpPr>
          <p:cNvPr id="3" name="Content Placeholder 2"/>
          <p:cNvSpPr>
            <a:spLocks noGrp="1"/>
          </p:cNvSpPr>
          <p:nvPr>
            <p:ph idx="1"/>
          </p:nvPr>
        </p:nvSpPr>
        <p:spPr>
          <a:xfrm>
            <a:off x="1403648" y="1268760"/>
            <a:ext cx="7740352" cy="5589240"/>
          </a:xfrm>
        </p:spPr>
        <p:txBody>
          <a:bodyPr>
            <a:normAutofit fontScale="55000" lnSpcReduction="20000"/>
          </a:bodyPr>
          <a:lstStyle/>
          <a:p>
            <a:pPr>
              <a:buNone/>
            </a:pPr>
            <a:r>
              <a:rPr lang="en-AU" dirty="0" smtClean="0"/>
              <a:t>You will need to write your question in a variety of different ways to perfect your question.</a:t>
            </a:r>
          </a:p>
          <a:p>
            <a:pPr>
              <a:buNone/>
            </a:pPr>
            <a:endParaRPr lang="en-AU" dirty="0" smtClean="0"/>
          </a:p>
          <a:p>
            <a:pPr>
              <a:buNone/>
            </a:pPr>
            <a:r>
              <a:rPr lang="en-AU" dirty="0" smtClean="0"/>
              <a:t>Example:</a:t>
            </a:r>
          </a:p>
          <a:p>
            <a:pPr marL="514350" indent="-514350">
              <a:buAutoNum type="arabicPeriod"/>
            </a:pPr>
            <a:r>
              <a:rPr lang="en-AU" dirty="0" smtClean="0"/>
              <a:t>Can cosmetic testing on animals be justified?</a:t>
            </a:r>
          </a:p>
          <a:p>
            <a:pPr marL="514350" indent="-514350">
              <a:buNone/>
            </a:pPr>
            <a:r>
              <a:rPr lang="en-AU" dirty="0" smtClean="0"/>
              <a:t>OR</a:t>
            </a:r>
          </a:p>
          <a:p>
            <a:pPr marL="514350" indent="-514350">
              <a:buNone/>
            </a:pPr>
            <a:r>
              <a:rPr lang="en-AU" dirty="0" smtClean="0"/>
              <a:t>2. How can cosmetic testing on animals be better managed?</a:t>
            </a:r>
          </a:p>
          <a:p>
            <a:pPr marL="514350" indent="-514350">
              <a:buNone/>
            </a:pPr>
            <a:r>
              <a:rPr lang="en-AU" dirty="0" smtClean="0"/>
              <a:t>OR</a:t>
            </a:r>
          </a:p>
          <a:p>
            <a:pPr marL="514350" indent="-514350">
              <a:buNone/>
            </a:pPr>
            <a:r>
              <a:rPr lang="en-AU" dirty="0" smtClean="0"/>
              <a:t>3. To what extent has cosmetic testing on animals changed over the past decade?</a:t>
            </a:r>
          </a:p>
          <a:p>
            <a:pPr marL="514350" indent="-514350">
              <a:buNone/>
            </a:pPr>
            <a:r>
              <a:rPr lang="en-AU" dirty="0" smtClean="0"/>
              <a:t>OR</a:t>
            </a:r>
          </a:p>
          <a:p>
            <a:pPr marL="514350" indent="-514350">
              <a:buNone/>
            </a:pPr>
            <a:r>
              <a:rPr lang="en-AU" dirty="0" smtClean="0"/>
              <a:t>4. What are the social implications of cosmetic testing on animals?</a:t>
            </a:r>
          </a:p>
          <a:p>
            <a:pPr marL="514350" indent="-514350">
              <a:buNone/>
            </a:pPr>
            <a:r>
              <a:rPr lang="en-AU" dirty="0" smtClean="0"/>
              <a:t>OR</a:t>
            </a:r>
          </a:p>
          <a:p>
            <a:pPr marL="514350" indent="-514350">
              <a:buNone/>
            </a:pPr>
            <a:r>
              <a:rPr lang="en-AU" dirty="0" smtClean="0"/>
              <a:t>5. Is there a better way to conduct cosmetic testing on animals in Australia in 2019?</a:t>
            </a:r>
          </a:p>
          <a:p>
            <a:pPr marL="514350" indent="-514350">
              <a:buNone/>
            </a:pPr>
            <a:endParaRPr lang="en-AU" dirty="0"/>
          </a:p>
          <a:p>
            <a:pPr marL="514350" indent="-514350">
              <a:buNone/>
            </a:pPr>
            <a:r>
              <a:rPr lang="en-AU" dirty="0" smtClean="0"/>
              <a:t>As you can see, despite the chosen question focus being about cosmetic testing on animals, it is clear that the wording of my question will greatly change the focus of my Research Project. </a:t>
            </a:r>
            <a:endParaRPr lang="en-AU"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How do I design my question? </a:t>
            </a:r>
            <a:endParaRPr lang="en-AU" dirty="0"/>
          </a:p>
        </p:txBody>
      </p:sp>
      <p:sp>
        <p:nvSpPr>
          <p:cNvPr id="3" name="Content Placeholder 2"/>
          <p:cNvSpPr>
            <a:spLocks noGrp="1"/>
          </p:cNvSpPr>
          <p:nvPr>
            <p:ph idx="1"/>
          </p:nvPr>
        </p:nvSpPr>
        <p:spPr/>
        <p:txBody>
          <a:bodyPr>
            <a:normAutofit lnSpcReduction="10000"/>
          </a:bodyPr>
          <a:lstStyle/>
          <a:p>
            <a:r>
              <a:rPr lang="en-AU" dirty="0" smtClean="0"/>
              <a:t>Your question needs to be specific and focussed.  </a:t>
            </a:r>
          </a:p>
          <a:p>
            <a:endParaRPr lang="en-AU" dirty="0" smtClean="0"/>
          </a:p>
          <a:p>
            <a:r>
              <a:rPr lang="en-AU" dirty="0" smtClean="0"/>
              <a:t>You can start with a topic but then you need to narrow it down to a particular area as it is easy to become overwhelmed with too much information.  </a:t>
            </a:r>
          </a:p>
          <a:p>
            <a:endParaRPr lang="en-AU" dirty="0" smtClean="0"/>
          </a:p>
          <a:p>
            <a:r>
              <a:rPr lang="en-AU" dirty="0" smtClean="0"/>
              <a:t>Your topic is a starting point.  Your question gives you an angle and a focus.</a:t>
            </a:r>
          </a:p>
          <a:p>
            <a:endParaRPr lang="en-AU" dirty="0" smtClean="0"/>
          </a:p>
          <a:p>
            <a:endParaRPr lang="en-AU"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Refining your question</a:t>
            </a:r>
            <a:endParaRPr lang="en-AU" dirty="0"/>
          </a:p>
        </p:txBody>
      </p:sp>
      <p:sp>
        <p:nvSpPr>
          <p:cNvPr id="3" name="Content Placeholder 2"/>
          <p:cNvSpPr>
            <a:spLocks noGrp="1"/>
          </p:cNvSpPr>
          <p:nvPr>
            <p:ph idx="1"/>
          </p:nvPr>
        </p:nvSpPr>
        <p:spPr/>
        <p:txBody>
          <a:bodyPr/>
          <a:lstStyle/>
          <a:p>
            <a:pPr>
              <a:buNone/>
            </a:pPr>
            <a:r>
              <a:rPr lang="en-AU" dirty="0" smtClean="0"/>
              <a:t>The question below would be considered “poor” as it does not allow for extensive research, and is “closed”:</a:t>
            </a:r>
          </a:p>
          <a:p>
            <a:pPr>
              <a:buNone/>
            </a:pPr>
            <a:endParaRPr lang="en-AU" dirty="0" smtClean="0"/>
          </a:p>
          <a:p>
            <a:pPr>
              <a:buNone/>
            </a:pPr>
            <a:r>
              <a:rPr lang="en-AU" dirty="0" smtClean="0"/>
              <a:t>“Who was Ned Kelly?”</a:t>
            </a:r>
          </a:p>
          <a:p>
            <a:pPr>
              <a:buNone/>
            </a:pPr>
            <a:endParaRPr lang="en-AU" dirty="0" smtClean="0"/>
          </a:p>
          <a:p>
            <a:pPr>
              <a:buNone/>
            </a:pPr>
            <a:r>
              <a:rPr lang="en-AU" dirty="0" smtClean="0"/>
              <a:t>Using the question stems, can you think of a question that would be considered more successful?</a:t>
            </a:r>
            <a:endParaRPr lang="en-AU"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Examples</a:t>
            </a:r>
            <a:endParaRPr lang="en-AU" dirty="0"/>
          </a:p>
        </p:txBody>
      </p:sp>
      <p:sp>
        <p:nvSpPr>
          <p:cNvPr id="3" name="Content Placeholder 2"/>
          <p:cNvSpPr>
            <a:spLocks noGrp="1"/>
          </p:cNvSpPr>
          <p:nvPr>
            <p:ph idx="1"/>
          </p:nvPr>
        </p:nvSpPr>
        <p:spPr/>
        <p:txBody>
          <a:bodyPr>
            <a:normAutofit lnSpcReduction="10000"/>
          </a:bodyPr>
          <a:lstStyle/>
          <a:p>
            <a:pPr marL="596646" indent="-514350">
              <a:buAutoNum type="arabicPeriod"/>
            </a:pPr>
            <a:r>
              <a:rPr lang="en-AU" dirty="0" smtClean="0"/>
              <a:t>Does Ned Kelly deserve his reputation as a ruthless bank robber?</a:t>
            </a:r>
          </a:p>
          <a:p>
            <a:pPr marL="596646" indent="-514350">
              <a:buAutoNum type="arabicPeriod"/>
            </a:pPr>
            <a:r>
              <a:rPr lang="en-AU" dirty="0" smtClean="0"/>
              <a:t>To what extent does the 2003 film “Ned Kelly” accurately portray the life of Ned Kelly?</a:t>
            </a:r>
          </a:p>
          <a:p>
            <a:pPr marL="596646" indent="-514350">
              <a:buAutoNum type="arabicPeriod"/>
            </a:pPr>
            <a:r>
              <a:rPr lang="en-AU" dirty="0" smtClean="0"/>
              <a:t>What impact did Ned Kelly have on Australian society during his life?</a:t>
            </a:r>
          </a:p>
          <a:p>
            <a:pPr marL="596646" indent="-514350">
              <a:buAutoNum type="arabicPeriod"/>
            </a:pPr>
            <a:r>
              <a:rPr lang="en-AU" dirty="0" smtClean="0"/>
              <a:t>To what extent did Ned Kelly change the way Australians view criminals in the modern era?</a:t>
            </a:r>
          </a:p>
          <a:p>
            <a:pPr marL="596646" indent="-514350">
              <a:buAutoNum type="arabicPeriod"/>
            </a:pPr>
            <a:endParaRPr lang="en-AU"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Refining your question</a:t>
            </a:r>
            <a:endParaRPr lang="en-AU" dirty="0"/>
          </a:p>
        </p:txBody>
      </p:sp>
      <p:sp>
        <p:nvSpPr>
          <p:cNvPr id="3" name="Content Placeholder 2"/>
          <p:cNvSpPr>
            <a:spLocks noGrp="1"/>
          </p:cNvSpPr>
          <p:nvPr>
            <p:ph idx="1"/>
          </p:nvPr>
        </p:nvSpPr>
        <p:spPr/>
        <p:txBody>
          <a:bodyPr>
            <a:normAutofit/>
          </a:bodyPr>
          <a:lstStyle/>
          <a:p>
            <a:pPr>
              <a:buNone/>
            </a:pPr>
            <a:r>
              <a:rPr lang="en-AU" dirty="0" smtClean="0"/>
              <a:t>The question below would be considered “poor”</a:t>
            </a:r>
          </a:p>
          <a:p>
            <a:pPr>
              <a:buNone/>
            </a:pPr>
            <a:endParaRPr lang="en-AU" dirty="0" smtClean="0"/>
          </a:p>
          <a:p>
            <a:pPr>
              <a:buNone/>
            </a:pPr>
            <a:r>
              <a:rPr lang="en-AU" dirty="0" smtClean="0"/>
              <a:t>“Is it safe for children to play sport in the year 2019?”</a:t>
            </a:r>
          </a:p>
          <a:p>
            <a:pPr>
              <a:buNone/>
            </a:pPr>
            <a:endParaRPr lang="en-AU" dirty="0" smtClean="0"/>
          </a:p>
          <a:p>
            <a:pPr>
              <a:buNone/>
            </a:pPr>
            <a:r>
              <a:rPr lang="en-AU" dirty="0"/>
              <a:t>Using the question stems, can you think of a question that would be considered more successful?</a:t>
            </a:r>
          </a:p>
          <a:p>
            <a:pPr marL="82296" indent="0">
              <a:buNone/>
            </a:pPr>
            <a:endParaRPr lang="en-AU"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Examples</a:t>
            </a:r>
            <a:endParaRPr lang="en-AU" dirty="0"/>
          </a:p>
        </p:txBody>
      </p:sp>
      <p:sp>
        <p:nvSpPr>
          <p:cNvPr id="3" name="Content Placeholder 2"/>
          <p:cNvSpPr>
            <a:spLocks noGrp="1"/>
          </p:cNvSpPr>
          <p:nvPr>
            <p:ph idx="1"/>
          </p:nvPr>
        </p:nvSpPr>
        <p:spPr/>
        <p:txBody>
          <a:bodyPr>
            <a:normAutofit fontScale="92500" lnSpcReduction="20000"/>
          </a:bodyPr>
          <a:lstStyle/>
          <a:p>
            <a:pPr marL="596646" indent="-514350">
              <a:buAutoNum type="arabicPeriod"/>
            </a:pPr>
            <a:r>
              <a:rPr lang="en-AU" dirty="0" smtClean="0"/>
              <a:t>How do sports injuries impact children’s health and wellbeing?</a:t>
            </a:r>
          </a:p>
          <a:p>
            <a:pPr marL="596646" indent="-514350">
              <a:buAutoNum type="arabicPeriod"/>
            </a:pPr>
            <a:r>
              <a:rPr lang="en-AU" dirty="0" smtClean="0"/>
              <a:t>Who is responsible for protecting children’s safety and wellbeing in sport? And what preventative measures are being implemented?</a:t>
            </a:r>
          </a:p>
          <a:p>
            <a:pPr marL="596646" indent="-514350">
              <a:buAutoNum type="arabicPeriod"/>
            </a:pPr>
            <a:r>
              <a:rPr lang="en-AU" dirty="0" smtClean="0"/>
              <a:t>To what extent are schools to be held responsible for sports related injuries that occur at school?</a:t>
            </a:r>
          </a:p>
          <a:p>
            <a:pPr marL="596646" indent="-514350">
              <a:buAutoNum type="arabicPeriod"/>
            </a:pPr>
            <a:r>
              <a:rPr lang="en-AU" dirty="0" smtClean="0"/>
              <a:t>How can childhood sports injuries be better managed in South Australian schools? </a:t>
            </a:r>
            <a:endParaRPr lang="en-AU"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The well trodden path</a:t>
            </a:r>
            <a:endParaRPr lang="en-AU" dirty="0"/>
          </a:p>
        </p:txBody>
      </p:sp>
      <p:sp>
        <p:nvSpPr>
          <p:cNvPr id="3" name="Content Placeholder 2"/>
          <p:cNvSpPr>
            <a:spLocks noGrp="1"/>
          </p:cNvSpPr>
          <p:nvPr>
            <p:ph idx="1"/>
          </p:nvPr>
        </p:nvSpPr>
        <p:spPr/>
        <p:txBody>
          <a:bodyPr/>
          <a:lstStyle/>
          <a:p>
            <a:r>
              <a:rPr lang="en-AU" dirty="0" smtClean="0"/>
              <a:t>Body image</a:t>
            </a:r>
          </a:p>
          <a:p>
            <a:r>
              <a:rPr lang="en-AU" dirty="0" smtClean="0"/>
              <a:t>Concussion</a:t>
            </a:r>
          </a:p>
          <a:p>
            <a:r>
              <a:rPr lang="en-AU" dirty="0" smtClean="0"/>
              <a:t>The effects of video games</a:t>
            </a:r>
          </a:p>
          <a:p>
            <a:r>
              <a:rPr lang="en-AU" dirty="0" smtClean="0"/>
              <a:t>Photoshop </a:t>
            </a:r>
          </a:p>
          <a:p>
            <a:r>
              <a:rPr lang="en-AU" dirty="0" smtClean="0"/>
              <a:t>Medical marijuana</a:t>
            </a:r>
          </a:p>
          <a:p>
            <a:r>
              <a:rPr lang="en-AU" dirty="0" smtClean="0"/>
              <a:t>Drugs in sport</a:t>
            </a:r>
          </a:p>
          <a:p>
            <a:r>
              <a:rPr lang="en-AU" dirty="0" smtClean="0"/>
              <a:t>AFL and knee injuries</a:t>
            </a:r>
          </a:p>
          <a:p>
            <a:pPr marL="82296" indent="0">
              <a:buNone/>
            </a:pPr>
            <a:endParaRPr lang="en-AU" dirty="0" smtClean="0"/>
          </a:p>
        </p:txBody>
      </p:sp>
    </p:spTree>
    <p:extLst>
      <p:ext uri="{BB962C8B-B14F-4D97-AF65-F5344CB8AC3E}">
        <p14:creationId xmlns:p14="http://schemas.microsoft.com/office/powerpoint/2010/main" val="97591433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The good . . .</a:t>
            </a:r>
            <a:endParaRPr lang="en-AU" dirty="0"/>
          </a:p>
        </p:txBody>
      </p:sp>
      <p:sp>
        <p:nvSpPr>
          <p:cNvPr id="3" name="Content Placeholder 2"/>
          <p:cNvSpPr>
            <a:spLocks noGrp="1"/>
          </p:cNvSpPr>
          <p:nvPr>
            <p:ph idx="1"/>
          </p:nvPr>
        </p:nvSpPr>
        <p:spPr/>
        <p:txBody>
          <a:bodyPr>
            <a:normAutofit fontScale="85000" lnSpcReduction="10000"/>
          </a:bodyPr>
          <a:lstStyle/>
          <a:p>
            <a:r>
              <a:rPr lang="en-AU" dirty="0"/>
              <a:t>How has the Chinese Remainder Theorem (CRT) advanced the fields of mathematics, particularly the areas of coding and cryptography</a:t>
            </a:r>
            <a:r>
              <a:rPr lang="en-AU" dirty="0" smtClean="0"/>
              <a:t>?</a:t>
            </a:r>
          </a:p>
          <a:p>
            <a:r>
              <a:rPr lang="en-AU" dirty="0"/>
              <a:t>How authentic is Italian cuisine in Modern Australia</a:t>
            </a:r>
            <a:r>
              <a:rPr lang="en-AU" dirty="0" smtClean="0"/>
              <a:t>?</a:t>
            </a:r>
          </a:p>
          <a:p>
            <a:r>
              <a:rPr lang="en-AU" dirty="0"/>
              <a:t>How can I design and produce a formal dress suitable for a Muslim student within a budget of $200</a:t>
            </a:r>
            <a:r>
              <a:rPr lang="en-AU" dirty="0" smtClean="0"/>
              <a:t>?</a:t>
            </a:r>
          </a:p>
          <a:p>
            <a:r>
              <a:rPr lang="en-AU" dirty="0"/>
              <a:t>To what extent does the production of </a:t>
            </a:r>
            <a:r>
              <a:rPr lang="en-AU" dirty="0" err="1"/>
              <a:t>Polytheylene</a:t>
            </a:r>
            <a:r>
              <a:rPr lang="en-AU" dirty="0"/>
              <a:t> Terephthalate (PET) contribute to annual global CO2 emissions, and what is the best </a:t>
            </a:r>
            <a:r>
              <a:rPr lang="en-AU" dirty="0" smtClean="0"/>
              <a:t>strategy </a:t>
            </a:r>
            <a:r>
              <a:rPr lang="en-AU" dirty="0"/>
              <a:t>to reduce the effect of this?</a:t>
            </a:r>
          </a:p>
        </p:txBody>
      </p:sp>
    </p:spTree>
    <p:extLst>
      <p:ext uri="{BB962C8B-B14F-4D97-AF65-F5344CB8AC3E}">
        <p14:creationId xmlns:p14="http://schemas.microsoft.com/office/powerpoint/2010/main" val="425230591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The not so good . . . </a:t>
            </a:r>
            <a:endParaRPr lang="en-AU" dirty="0"/>
          </a:p>
        </p:txBody>
      </p:sp>
      <p:sp>
        <p:nvSpPr>
          <p:cNvPr id="3" name="Content Placeholder 2"/>
          <p:cNvSpPr>
            <a:spLocks noGrp="1"/>
          </p:cNvSpPr>
          <p:nvPr>
            <p:ph idx="1"/>
          </p:nvPr>
        </p:nvSpPr>
        <p:spPr/>
        <p:txBody>
          <a:bodyPr/>
          <a:lstStyle/>
          <a:p>
            <a:r>
              <a:rPr lang="en-AU" dirty="0"/>
              <a:t>How does money affect soccer clubs</a:t>
            </a:r>
            <a:r>
              <a:rPr lang="en-AU" dirty="0" smtClean="0"/>
              <a:t>?</a:t>
            </a:r>
          </a:p>
          <a:p>
            <a:r>
              <a:rPr lang="en-AU" dirty="0"/>
              <a:t>What are the effects on an athlete of playing sport</a:t>
            </a:r>
            <a:r>
              <a:rPr lang="en-AU" dirty="0" smtClean="0"/>
              <a:t>?</a:t>
            </a:r>
          </a:p>
          <a:p>
            <a:r>
              <a:rPr lang="en-AU" dirty="0" smtClean="0"/>
              <a:t>Which was better – Jurassic Park or Jurassic </a:t>
            </a:r>
            <a:r>
              <a:rPr lang="en-AU" dirty="0" smtClean="0"/>
              <a:t>World</a:t>
            </a:r>
            <a:r>
              <a:rPr lang="en-AU" dirty="0" smtClean="0"/>
              <a:t>?</a:t>
            </a:r>
          </a:p>
          <a:p>
            <a:endParaRPr lang="en-AU" dirty="0" smtClean="0"/>
          </a:p>
          <a:p>
            <a:endParaRPr lang="en-AU" dirty="0"/>
          </a:p>
        </p:txBody>
      </p:sp>
    </p:spTree>
    <p:extLst>
      <p:ext uri="{BB962C8B-B14F-4D97-AF65-F5344CB8AC3E}">
        <p14:creationId xmlns:p14="http://schemas.microsoft.com/office/powerpoint/2010/main" val="23851429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smtClean="0"/>
              <a:t>Have you designed a successful Research Project question?</a:t>
            </a:r>
            <a:endParaRPr lang="en-AU" dirty="0"/>
          </a:p>
        </p:txBody>
      </p:sp>
      <p:graphicFrame>
        <p:nvGraphicFramePr>
          <p:cNvPr id="4" name="Table 3"/>
          <p:cNvGraphicFramePr>
            <a:graphicFrameLocks noGrp="1"/>
          </p:cNvGraphicFramePr>
          <p:nvPr/>
        </p:nvGraphicFramePr>
        <p:xfrm>
          <a:off x="1547664" y="1772816"/>
          <a:ext cx="6336703" cy="4576308"/>
        </p:xfrm>
        <a:graphic>
          <a:graphicData uri="http://schemas.openxmlformats.org/drawingml/2006/table">
            <a:tbl>
              <a:tblPr/>
              <a:tblGrid>
                <a:gridCol w="5516675">
                  <a:extLst>
                    <a:ext uri="{9D8B030D-6E8A-4147-A177-3AD203B41FA5}">
                      <a16:colId xmlns:a16="http://schemas.microsoft.com/office/drawing/2014/main" val="20000"/>
                    </a:ext>
                  </a:extLst>
                </a:gridCol>
                <a:gridCol w="820028">
                  <a:extLst>
                    <a:ext uri="{9D8B030D-6E8A-4147-A177-3AD203B41FA5}">
                      <a16:colId xmlns:a16="http://schemas.microsoft.com/office/drawing/2014/main" val="20001"/>
                    </a:ext>
                  </a:extLst>
                </a:gridCol>
              </a:tblGrid>
              <a:tr h="416028">
                <a:tc>
                  <a:txBody>
                    <a:bodyPr/>
                    <a:lstStyle/>
                    <a:p>
                      <a:pPr algn="ctr">
                        <a:lnSpc>
                          <a:spcPct val="115000"/>
                        </a:lnSpc>
                        <a:spcAft>
                          <a:spcPts val="0"/>
                        </a:spcAft>
                      </a:pPr>
                      <a:endParaRPr lang="en-AU" sz="900">
                        <a:latin typeface="Arial"/>
                        <a:ea typeface="Calibri"/>
                        <a:cs typeface="Times New Roman"/>
                      </a:endParaRPr>
                    </a:p>
                    <a:p>
                      <a:pPr algn="ctr">
                        <a:lnSpc>
                          <a:spcPct val="115000"/>
                        </a:lnSpc>
                        <a:spcAft>
                          <a:spcPts val="0"/>
                        </a:spcAft>
                      </a:pPr>
                      <a:r>
                        <a:rPr lang="en-AU" sz="900" b="1">
                          <a:latin typeface="Arial"/>
                          <a:ea typeface="Calibri"/>
                          <a:cs typeface="Times New Roman"/>
                        </a:rPr>
                        <a:t>Criteria for a good Research Project question</a:t>
                      </a:r>
                      <a:endParaRPr lang="en-AU" sz="900">
                        <a:latin typeface="Calibri"/>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AU" sz="900">
                        <a:latin typeface="Arial"/>
                        <a:ea typeface="Calibri"/>
                        <a:cs typeface="Times New Roman"/>
                      </a:endParaRPr>
                    </a:p>
                    <a:p>
                      <a:pPr algn="ctr">
                        <a:lnSpc>
                          <a:spcPct val="115000"/>
                        </a:lnSpc>
                        <a:spcAft>
                          <a:spcPts val="0"/>
                        </a:spcAft>
                      </a:pPr>
                      <a:r>
                        <a:rPr lang="en-AU" sz="900" b="1">
                          <a:latin typeface="Arial"/>
                          <a:ea typeface="Calibri"/>
                          <a:cs typeface="Times New Roman"/>
                        </a:rPr>
                        <a:t>Yes/No</a:t>
                      </a:r>
                      <a:endParaRPr lang="en-AU" sz="900">
                        <a:latin typeface="Calibri"/>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624042">
                <a:tc>
                  <a:txBody>
                    <a:bodyPr/>
                    <a:lstStyle/>
                    <a:p>
                      <a:pPr marL="270510">
                        <a:lnSpc>
                          <a:spcPct val="115000"/>
                        </a:lnSpc>
                        <a:spcAft>
                          <a:spcPts val="0"/>
                        </a:spcAft>
                      </a:pPr>
                      <a:endParaRPr lang="en-AU" sz="900" dirty="0">
                        <a:latin typeface="Arial"/>
                        <a:ea typeface="Calibri"/>
                        <a:cs typeface="Times New Roman"/>
                      </a:endParaRPr>
                    </a:p>
                    <a:p>
                      <a:pPr marL="342900" lvl="0" indent="-342900">
                        <a:lnSpc>
                          <a:spcPct val="115000"/>
                        </a:lnSpc>
                        <a:spcAft>
                          <a:spcPts val="0"/>
                        </a:spcAft>
                        <a:buFont typeface="+mj-lt"/>
                        <a:buNone/>
                      </a:pPr>
                      <a:r>
                        <a:rPr lang="en-AU" sz="900" dirty="0" smtClean="0">
                          <a:latin typeface="Arial"/>
                          <a:ea typeface="Calibri"/>
                          <a:cs typeface="Times New Roman"/>
                        </a:rPr>
                        <a:t>1. This </a:t>
                      </a:r>
                      <a:r>
                        <a:rPr lang="en-AU" sz="900" dirty="0">
                          <a:latin typeface="Arial"/>
                          <a:ea typeface="Calibri"/>
                          <a:cs typeface="Times New Roman"/>
                        </a:rPr>
                        <a:t>question is researchable and </a:t>
                      </a:r>
                      <a:r>
                        <a:rPr lang="en-AU" sz="900" dirty="0" smtClean="0">
                          <a:latin typeface="Arial"/>
                          <a:ea typeface="Calibri"/>
                          <a:cs typeface="Times New Roman"/>
                        </a:rPr>
                        <a:t>allows </a:t>
                      </a:r>
                      <a:r>
                        <a:rPr lang="en-AU" sz="900" dirty="0">
                          <a:latin typeface="Arial"/>
                          <a:ea typeface="Calibri"/>
                          <a:cs typeface="Times New Roman"/>
                        </a:rPr>
                        <a:t>me to </a:t>
                      </a:r>
                      <a:r>
                        <a:rPr lang="en-AU" sz="900" dirty="0" smtClean="0">
                          <a:latin typeface="Arial"/>
                          <a:ea typeface="Calibri"/>
                          <a:cs typeface="Times New Roman"/>
                        </a:rPr>
                        <a:t>collect</a:t>
                      </a:r>
                      <a:r>
                        <a:rPr lang="en-AU" sz="900" baseline="0" dirty="0" smtClean="0">
                          <a:latin typeface="Arial"/>
                          <a:ea typeface="Calibri"/>
                          <a:cs typeface="Times New Roman"/>
                        </a:rPr>
                        <a:t> </a:t>
                      </a:r>
                      <a:r>
                        <a:rPr lang="en-AU" sz="900" dirty="0" smtClean="0">
                          <a:latin typeface="Arial"/>
                          <a:ea typeface="Calibri"/>
                          <a:cs typeface="Times New Roman"/>
                        </a:rPr>
                        <a:t>information </a:t>
                      </a:r>
                      <a:r>
                        <a:rPr lang="en-AU" sz="900" dirty="0">
                          <a:latin typeface="Arial"/>
                          <a:ea typeface="Calibri"/>
                          <a:cs typeface="Times New Roman"/>
                        </a:rPr>
                        <a:t>from a range of sources, not just secondary sources</a:t>
                      </a:r>
                      <a:endParaRPr lang="en-AU" sz="900" dirty="0">
                        <a:latin typeface="Calibri"/>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AU" sz="900">
                        <a:latin typeface="Arial"/>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24042">
                <a:tc>
                  <a:txBody>
                    <a:bodyPr/>
                    <a:lstStyle/>
                    <a:p>
                      <a:pPr>
                        <a:lnSpc>
                          <a:spcPct val="115000"/>
                        </a:lnSpc>
                        <a:spcAft>
                          <a:spcPts val="0"/>
                        </a:spcAft>
                      </a:pPr>
                      <a:endParaRPr lang="en-AU" sz="900" dirty="0">
                        <a:latin typeface="Arial"/>
                        <a:ea typeface="Calibri"/>
                        <a:cs typeface="Times New Roman"/>
                      </a:endParaRPr>
                    </a:p>
                    <a:p>
                      <a:pPr marL="342900" lvl="0" indent="-342900">
                        <a:lnSpc>
                          <a:spcPct val="115000"/>
                        </a:lnSpc>
                        <a:spcAft>
                          <a:spcPts val="0"/>
                        </a:spcAft>
                        <a:buFont typeface="+mj-lt"/>
                        <a:buNone/>
                      </a:pPr>
                      <a:r>
                        <a:rPr lang="en-AU" sz="900" dirty="0" smtClean="0">
                          <a:latin typeface="Arial"/>
                          <a:ea typeface="Calibri"/>
                          <a:cs typeface="Times New Roman"/>
                        </a:rPr>
                        <a:t>2. The </a:t>
                      </a:r>
                      <a:r>
                        <a:rPr lang="en-AU" sz="900" dirty="0">
                          <a:latin typeface="Arial"/>
                          <a:ea typeface="Calibri"/>
                          <a:cs typeface="Times New Roman"/>
                        </a:rPr>
                        <a:t>research question is manageable in the time </a:t>
                      </a:r>
                      <a:r>
                        <a:rPr lang="en-AU" sz="900" dirty="0" smtClean="0">
                          <a:latin typeface="Arial"/>
                          <a:ea typeface="Calibri"/>
                          <a:cs typeface="Times New Roman"/>
                        </a:rPr>
                        <a:t>frame</a:t>
                      </a:r>
                      <a:endParaRPr lang="en-AU" sz="900" dirty="0">
                        <a:latin typeface="Calibri"/>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AU" sz="900" dirty="0">
                        <a:latin typeface="Arial"/>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624042">
                <a:tc>
                  <a:txBody>
                    <a:bodyPr/>
                    <a:lstStyle/>
                    <a:p>
                      <a:pPr marL="270510">
                        <a:lnSpc>
                          <a:spcPct val="115000"/>
                        </a:lnSpc>
                        <a:spcAft>
                          <a:spcPts val="0"/>
                        </a:spcAft>
                      </a:pPr>
                      <a:endParaRPr lang="en-AU" sz="900" dirty="0">
                        <a:latin typeface="Arial"/>
                        <a:ea typeface="Calibri"/>
                        <a:cs typeface="Times New Roman"/>
                      </a:endParaRPr>
                    </a:p>
                    <a:p>
                      <a:pPr marL="342900" lvl="0" indent="-342900">
                        <a:lnSpc>
                          <a:spcPct val="115000"/>
                        </a:lnSpc>
                        <a:spcAft>
                          <a:spcPts val="0"/>
                        </a:spcAft>
                        <a:buFont typeface="+mj-lt"/>
                        <a:buNone/>
                      </a:pPr>
                      <a:r>
                        <a:rPr lang="en-AU" sz="900" dirty="0" smtClean="0">
                          <a:latin typeface="Arial"/>
                          <a:ea typeface="Calibri"/>
                          <a:cs typeface="Times New Roman"/>
                        </a:rPr>
                        <a:t>3. The </a:t>
                      </a:r>
                      <a:r>
                        <a:rPr lang="en-AU" sz="900" dirty="0">
                          <a:latin typeface="Arial"/>
                          <a:ea typeface="Calibri"/>
                          <a:cs typeface="Times New Roman"/>
                        </a:rPr>
                        <a:t>research question is safe and appropriate. Ethical considerations have been taken into account</a:t>
                      </a:r>
                      <a:endParaRPr lang="en-AU" sz="900" dirty="0">
                        <a:latin typeface="Calibri"/>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AU" sz="900">
                        <a:latin typeface="Arial"/>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16028">
                <a:tc>
                  <a:txBody>
                    <a:bodyPr/>
                    <a:lstStyle/>
                    <a:p>
                      <a:pPr marL="270510">
                        <a:lnSpc>
                          <a:spcPct val="115000"/>
                        </a:lnSpc>
                        <a:spcAft>
                          <a:spcPts val="0"/>
                        </a:spcAft>
                      </a:pPr>
                      <a:endParaRPr lang="en-AU" sz="900" dirty="0" smtClean="0">
                        <a:latin typeface="Calibri"/>
                        <a:ea typeface="Calibri"/>
                        <a:cs typeface="Times New Roman"/>
                      </a:endParaRPr>
                    </a:p>
                    <a:p>
                      <a:pPr marL="342900" lvl="0" indent="-342900">
                        <a:lnSpc>
                          <a:spcPct val="115000"/>
                        </a:lnSpc>
                        <a:spcAft>
                          <a:spcPts val="0"/>
                        </a:spcAft>
                        <a:buFont typeface="+mj-lt"/>
                        <a:buNone/>
                      </a:pPr>
                      <a:r>
                        <a:rPr lang="en-AU" sz="900" dirty="0" smtClean="0">
                          <a:latin typeface="Arial"/>
                          <a:ea typeface="Calibri"/>
                          <a:cs typeface="Times New Roman"/>
                        </a:rPr>
                        <a:t>4. The </a:t>
                      </a:r>
                      <a:r>
                        <a:rPr lang="en-AU" sz="900" dirty="0">
                          <a:latin typeface="Arial"/>
                          <a:ea typeface="Calibri"/>
                          <a:cs typeface="Times New Roman"/>
                        </a:rPr>
                        <a:t>question is open-ended to provide scope for extensive research</a:t>
                      </a:r>
                      <a:endParaRPr lang="en-AU" sz="900" dirty="0">
                        <a:latin typeface="Calibri"/>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AU" sz="900" dirty="0">
                        <a:latin typeface="Arial"/>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624042">
                <a:tc>
                  <a:txBody>
                    <a:bodyPr/>
                    <a:lstStyle/>
                    <a:p>
                      <a:pPr marL="342900" lvl="0" indent="-342900">
                        <a:lnSpc>
                          <a:spcPct val="115000"/>
                        </a:lnSpc>
                        <a:spcAft>
                          <a:spcPts val="0"/>
                        </a:spcAft>
                        <a:buFont typeface="+mj-lt"/>
                        <a:buNone/>
                      </a:pPr>
                      <a:endParaRPr lang="en-AU" sz="900" dirty="0" smtClean="0">
                        <a:latin typeface="Arial"/>
                        <a:ea typeface="Calibri"/>
                        <a:cs typeface="Times New Roman"/>
                      </a:endParaRPr>
                    </a:p>
                    <a:p>
                      <a:pPr marL="342900" lvl="0" indent="-342900">
                        <a:lnSpc>
                          <a:spcPct val="115000"/>
                        </a:lnSpc>
                        <a:spcAft>
                          <a:spcPts val="0"/>
                        </a:spcAft>
                        <a:buFont typeface="+mj-lt"/>
                        <a:buNone/>
                      </a:pPr>
                      <a:r>
                        <a:rPr lang="en-AU" sz="900" dirty="0" smtClean="0">
                          <a:latin typeface="Arial"/>
                          <a:ea typeface="Calibri"/>
                          <a:cs typeface="Times New Roman"/>
                        </a:rPr>
                        <a:t>5.</a:t>
                      </a:r>
                      <a:r>
                        <a:rPr lang="en-AU" sz="900" baseline="0" dirty="0" smtClean="0">
                          <a:latin typeface="Arial"/>
                          <a:ea typeface="Calibri"/>
                          <a:cs typeface="Times New Roman"/>
                        </a:rPr>
                        <a:t> </a:t>
                      </a:r>
                      <a:r>
                        <a:rPr lang="en-AU" sz="900" dirty="0" smtClean="0">
                          <a:latin typeface="Arial"/>
                          <a:ea typeface="Calibri"/>
                          <a:cs typeface="Times New Roman"/>
                        </a:rPr>
                        <a:t>The </a:t>
                      </a:r>
                      <a:r>
                        <a:rPr lang="en-AU" sz="900" dirty="0">
                          <a:latin typeface="Arial"/>
                          <a:ea typeface="Calibri"/>
                          <a:cs typeface="Times New Roman"/>
                        </a:rPr>
                        <a:t>question has been constructed so that it promotes research, not a description</a:t>
                      </a:r>
                      <a:endParaRPr lang="en-AU" sz="900" dirty="0">
                        <a:latin typeface="Calibri"/>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AU" sz="900">
                        <a:latin typeface="Arial"/>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624042">
                <a:tc>
                  <a:txBody>
                    <a:bodyPr/>
                    <a:lstStyle/>
                    <a:p>
                      <a:pPr>
                        <a:lnSpc>
                          <a:spcPct val="115000"/>
                        </a:lnSpc>
                        <a:spcAft>
                          <a:spcPts val="0"/>
                        </a:spcAft>
                      </a:pPr>
                      <a:endParaRPr lang="en-AU" sz="900" dirty="0">
                        <a:latin typeface="Arial"/>
                        <a:ea typeface="Calibri"/>
                        <a:cs typeface="Times New Roman"/>
                      </a:endParaRPr>
                    </a:p>
                    <a:p>
                      <a:pPr marL="342900" lvl="0" indent="-342900">
                        <a:lnSpc>
                          <a:spcPct val="115000"/>
                        </a:lnSpc>
                        <a:spcAft>
                          <a:spcPts val="0"/>
                        </a:spcAft>
                        <a:buFont typeface="+mj-lt"/>
                        <a:buNone/>
                      </a:pPr>
                      <a:r>
                        <a:rPr lang="en-AU" sz="900" dirty="0" smtClean="0">
                          <a:latin typeface="Arial"/>
                          <a:ea typeface="Calibri"/>
                          <a:cs typeface="Times New Roman"/>
                        </a:rPr>
                        <a:t>6. The </a:t>
                      </a:r>
                      <a:r>
                        <a:rPr lang="en-AU" sz="900" dirty="0">
                          <a:latin typeface="Arial"/>
                          <a:ea typeface="Calibri"/>
                          <a:cs typeface="Times New Roman"/>
                        </a:rPr>
                        <a:t>question has a specific focus – parameters such as place and/or time have been defined</a:t>
                      </a:r>
                      <a:endParaRPr lang="en-AU" sz="900" dirty="0">
                        <a:latin typeface="Calibri"/>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AU" sz="900">
                        <a:latin typeface="Arial"/>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624042">
                <a:tc>
                  <a:txBody>
                    <a:bodyPr/>
                    <a:lstStyle/>
                    <a:p>
                      <a:pPr>
                        <a:lnSpc>
                          <a:spcPct val="115000"/>
                        </a:lnSpc>
                        <a:spcAft>
                          <a:spcPts val="0"/>
                        </a:spcAft>
                      </a:pPr>
                      <a:endParaRPr lang="en-AU" sz="900" dirty="0">
                        <a:latin typeface="Arial"/>
                        <a:ea typeface="Calibri"/>
                        <a:cs typeface="Times New Roman"/>
                      </a:endParaRPr>
                    </a:p>
                    <a:p>
                      <a:pPr marL="342900" lvl="0" indent="-342900">
                        <a:lnSpc>
                          <a:spcPct val="115000"/>
                        </a:lnSpc>
                        <a:spcAft>
                          <a:spcPts val="0"/>
                        </a:spcAft>
                        <a:buFont typeface="+mj-lt"/>
                        <a:buNone/>
                      </a:pPr>
                      <a:r>
                        <a:rPr lang="en-AU" sz="900" dirty="0" smtClean="0">
                          <a:latin typeface="Arial"/>
                          <a:ea typeface="Calibri"/>
                          <a:cs typeface="Times New Roman"/>
                        </a:rPr>
                        <a:t>7. I </a:t>
                      </a:r>
                      <a:r>
                        <a:rPr lang="en-AU" sz="900" dirty="0">
                          <a:latin typeface="Arial"/>
                          <a:ea typeface="Calibri"/>
                          <a:cs typeface="Times New Roman"/>
                        </a:rPr>
                        <a:t>am passionate about this question and it will sustain my interest for an entire </a:t>
                      </a:r>
                      <a:r>
                        <a:rPr lang="en-AU" sz="900" dirty="0" smtClean="0">
                          <a:latin typeface="Arial"/>
                          <a:ea typeface="Calibri"/>
                          <a:cs typeface="Times New Roman"/>
                        </a:rPr>
                        <a:t>semester</a:t>
                      </a:r>
                      <a:endParaRPr lang="en-AU" sz="900" dirty="0">
                        <a:latin typeface="Calibri"/>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AU" sz="900" dirty="0">
                        <a:latin typeface="Arial"/>
                        <a:ea typeface="Calibri"/>
                        <a:cs typeface="Times New Roman"/>
                      </a:endParaRPr>
                    </a:p>
                  </a:txBody>
                  <a:tcPr marL="57828" marR="5782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Your turn</a:t>
            </a:r>
            <a:endParaRPr lang="en-AU" dirty="0"/>
          </a:p>
        </p:txBody>
      </p:sp>
      <p:sp>
        <p:nvSpPr>
          <p:cNvPr id="3" name="Content Placeholder 2"/>
          <p:cNvSpPr>
            <a:spLocks noGrp="1"/>
          </p:cNvSpPr>
          <p:nvPr>
            <p:ph idx="1"/>
          </p:nvPr>
        </p:nvSpPr>
        <p:spPr/>
        <p:txBody>
          <a:bodyPr/>
          <a:lstStyle/>
          <a:p>
            <a:r>
              <a:rPr lang="en-AU" dirty="0" smtClean="0"/>
              <a:t>Each group will be given a topic</a:t>
            </a:r>
          </a:p>
          <a:p>
            <a:pPr marL="82296" indent="0">
              <a:buNone/>
            </a:pPr>
            <a:endParaRPr lang="en-AU" dirty="0" smtClean="0"/>
          </a:p>
          <a:p>
            <a:r>
              <a:rPr lang="en-AU" dirty="0" smtClean="0"/>
              <a:t>From this topic, come up with a list of possible research questions</a:t>
            </a:r>
            <a:endParaRPr lang="en-AU" dirty="0"/>
          </a:p>
        </p:txBody>
      </p:sp>
    </p:spTree>
    <p:extLst>
      <p:ext uri="{BB962C8B-B14F-4D97-AF65-F5344CB8AC3E}">
        <p14:creationId xmlns:p14="http://schemas.microsoft.com/office/powerpoint/2010/main" val="357241929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Now I’ve got my question . . . </a:t>
            </a:r>
            <a:endParaRPr lang="en-AU" dirty="0"/>
          </a:p>
        </p:txBody>
      </p:sp>
      <p:sp>
        <p:nvSpPr>
          <p:cNvPr id="3" name="Content Placeholder 2"/>
          <p:cNvSpPr>
            <a:spLocks noGrp="1"/>
          </p:cNvSpPr>
          <p:nvPr>
            <p:ph idx="1"/>
          </p:nvPr>
        </p:nvSpPr>
        <p:spPr/>
        <p:txBody>
          <a:bodyPr/>
          <a:lstStyle/>
          <a:p>
            <a:r>
              <a:rPr lang="en-AU" dirty="0" smtClean="0"/>
              <a:t>Once you have arrived at your question, you must then split it in to more manageable parts.</a:t>
            </a:r>
          </a:p>
          <a:p>
            <a:r>
              <a:rPr lang="en-AU" dirty="0" smtClean="0"/>
              <a:t>Breaking down your question in to 3 / 4 smaller questions or focus areas will allow you to focus your research and have clearly identifiable key findings in your outcome</a:t>
            </a:r>
            <a:endParaRPr lang="en-AU"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Performance Standards</a:t>
            </a:r>
            <a:endParaRPr lang="en-AU" dirty="0"/>
          </a:p>
        </p:txBody>
      </p:sp>
      <p:sp>
        <p:nvSpPr>
          <p:cNvPr id="3" name="Content Placeholder 2"/>
          <p:cNvSpPr>
            <a:spLocks noGrp="1"/>
          </p:cNvSpPr>
          <p:nvPr>
            <p:ph idx="1"/>
          </p:nvPr>
        </p:nvSpPr>
        <p:spPr/>
        <p:txBody>
          <a:bodyPr/>
          <a:lstStyle/>
          <a:p>
            <a:r>
              <a:rPr lang="en-AU" dirty="0" smtClean="0"/>
              <a:t>P1</a:t>
            </a:r>
            <a:r>
              <a:rPr lang="en-US" dirty="0" smtClean="0"/>
              <a:t>	Consideration and refinement of a research question.</a:t>
            </a:r>
          </a:p>
          <a:p>
            <a:endParaRPr lang="en-AU" dirty="0" smtClean="0"/>
          </a:p>
          <a:p>
            <a:endParaRPr lang="en-AU" dirty="0" smtClean="0"/>
          </a:p>
          <a:p>
            <a:endParaRPr lang="en-AU" dirty="0"/>
          </a:p>
        </p:txBody>
      </p:sp>
      <p:graphicFrame>
        <p:nvGraphicFramePr>
          <p:cNvPr id="4" name="Table 3"/>
          <p:cNvGraphicFramePr>
            <a:graphicFrameLocks noGrp="1"/>
          </p:cNvGraphicFramePr>
          <p:nvPr/>
        </p:nvGraphicFramePr>
        <p:xfrm>
          <a:off x="1331640" y="2708920"/>
          <a:ext cx="7416824" cy="3816424"/>
        </p:xfrm>
        <a:graphic>
          <a:graphicData uri="http://schemas.openxmlformats.org/drawingml/2006/table">
            <a:tbl>
              <a:tblPr firstRow="1" bandRow="1">
                <a:tableStyleId>{5C22544A-7EE6-4342-B048-85BDC9FD1C3A}</a:tableStyleId>
              </a:tblPr>
              <a:tblGrid>
                <a:gridCol w="1656184">
                  <a:extLst>
                    <a:ext uri="{9D8B030D-6E8A-4147-A177-3AD203B41FA5}">
                      <a16:colId xmlns:a16="http://schemas.microsoft.com/office/drawing/2014/main" val="20000"/>
                    </a:ext>
                  </a:extLst>
                </a:gridCol>
                <a:gridCol w="5760640">
                  <a:extLst>
                    <a:ext uri="{9D8B030D-6E8A-4147-A177-3AD203B41FA5}">
                      <a16:colId xmlns:a16="http://schemas.microsoft.com/office/drawing/2014/main" val="20001"/>
                    </a:ext>
                  </a:extLst>
                </a:gridCol>
              </a:tblGrid>
              <a:tr h="612068">
                <a:tc>
                  <a:txBody>
                    <a:bodyPr/>
                    <a:lstStyle/>
                    <a:p>
                      <a:pPr algn="ctr"/>
                      <a:r>
                        <a:rPr lang="en-AU" dirty="0" smtClean="0"/>
                        <a:t>Grade</a:t>
                      </a:r>
                      <a:endParaRPr lang="en-AU" dirty="0"/>
                    </a:p>
                  </a:txBody>
                  <a:tcPr/>
                </a:tc>
                <a:tc>
                  <a:txBody>
                    <a:bodyPr/>
                    <a:lstStyle/>
                    <a:p>
                      <a:pPr algn="ctr"/>
                      <a:r>
                        <a:rPr lang="en-AU" dirty="0" smtClean="0"/>
                        <a:t>Description</a:t>
                      </a:r>
                      <a:endParaRPr lang="en-AU" dirty="0"/>
                    </a:p>
                  </a:txBody>
                  <a:tcPr/>
                </a:tc>
                <a:extLst>
                  <a:ext uri="{0D108BD9-81ED-4DB2-BD59-A6C34878D82A}">
                    <a16:rowId xmlns:a16="http://schemas.microsoft.com/office/drawing/2014/main" val="10000"/>
                  </a:ext>
                </a:extLst>
              </a:tr>
              <a:tr h="756084">
                <a:tc>
                  <a:txBody>
                    <a:bodyPr/>
                    <a:lstStyle/>
                    <a:p>
                      <a:pPr algn="ctr"/>
                      <a:r>
                        <a:rPr lang="en-AU" dirty="0" smtClean="0"/>
                        <a:t>A</a:t>
                      </a:r>
                      <a:endParaRPr lang="en-AU"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AU" sz="1600" kern="1200" dirty="0" smtClean="0">
                          <a:solidFill>
                            <a:schemeClr val="dk1"/>
                          </a:solidFill>
                          <a:latin typeface="+mn-lt"/>
                          <a:ea typeface="+mn-ea"/>
                          <a:cs typeface="+mn-cs"/>
                        </a:rPr>
                        <a:t>Thorough consideration and refinement of a research question.</a:t>
                      </a:r>
                    </a:p>
                  </a:txBody>
                  <a:tcPr/>
                </a:tc>
                <a:extLst>
                  <a:ext uri="{0D108BD9-81ED-4DB2-BD59-A6C34878D82A}">
                    <a16:rowId xmlns:a16="http://schemas.microsoft.com/office/drawing/2014/main" val="10001"/>
                  </a:ext>
                </a:extLst>
              </a:tr>
              <a:tr h="612068">
                <a:tc>
                  <a:txBody>
                    <a:bodyPr/>
                    <a:lstStyle/>
                    <a:p>
                      <a:pPr algn="ctr"/>
                      <a:r>
                        <a:rPr lang="en-AU" dirty="0" smtClean="0"/>
                        <a:t>B</a:t>
                      </a:r>
                      <a:endParaRPr lang="en-AU"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AU" sz="1600" kern="1200" dirty="0" smtClean="0">
                          <a:solidFill>
                            <a:schemeClr val="dk1"/>
                          </a:solidFill>
                          <a:latin typeface="+mn-lt"/>
                          <a:ea typeface="+mn-ea"/>
                          <a:cs typeface="+mn-cs"/>
                        </a:rPr>
                        <a:t>Consideration and some refinement of a research question.</a:t>
                      </a:r>
                    </a:p>
                    <a:p>
                      <a:endParaRPr lang="en-AU" sz="1600" dirty="0"/>
                    </a:p>
                  </a:txBody>
                  <a:tcPr/>
                </a:tc>
                <a:extLst>
                  <a:ext uri="{0D108BD9-81ED-4DB2-BD59-A6C34878D82A}">
                    <a16:rowId xmlns:a16="http://schemas.microsoft.com/office/drawing/2014/main" val="10002"/>
                  </a:ext>
                </a:extLst>
              </a:tr>
              <a:tr h="612068">
                <a:tc>
                  <a:txBody>
                    <a:bodyPr/>
                    <a:lstStyle/>
                    <a:p>
                      <a:pPr algn="ctr"/>
                      <a:r>
                        <a:rPr lang="en-AU" dirty="0" smtClean="0"/>
                        <a:t>C</a:t>
                      </a:r>
                      <a:endParaRPr lang="en-AU" dirty="0"/>
                    </a:p>
                  </a:txBody>
                  <a:tcPr/>
                </a:tc>
                <a:tc>
                  <a:txBody>
                    <a:bodyPr/>
                    <a:lstStyle/>
                    <a:p>
                      <a:r>
                        <a:rPr kumimoji="0" lang="en-AU" sz="1600" kern="1200" dirty="0" smtClean="0">
                          <a:solidFill>
                            <a:schemeClr val="dk1"/>
                          </a:solidFill>
                          <a:latin typeface="+mn-lt"/>
                          <a:ea typeface="+mn-ea"/>
                          <a:cs typeface="+mn-cs"/>
                        </a:rPr>
                        <a:t>Some consideration of a research question, but little evidence of refinement.</a:t>
                      </a:r>
                      <a:endParaRPr lang="en-AU" sz="1600" dirty="0"/>
                    </a:p>
                  </a:txBody>
                  <a:tcPr/>
                </a:tc>
                <a:extLst>
                  <a:ext uri="{0D108BD9-81ED-4DB2-BD59-A6C34878D82A}">
                    <a16:rowId xmlns:a16="http://schemas.microsoft.com/office/drawing/2014/main" val="10003"/>
                  </a:ext>
                </a:extLst>
              </a:tr>
              <a:tr h="612068">
                <a:tc>
                  <a:txBody>
                    <a:bodyPr/>
                    <a:lstStyle/>
                    <a:p>
                      <a:pPr algn="ctr"/>
                      <a:r>
                        <a:rPr lang="en-AU" dirty="0" smtClean="0"/>
                        <a:t>D</a:t>
                      </a:r>
                      <a:endParaRPr lang="en-AU"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AU" sz="1600" kern="1200" dirty="0" smtClean="0">
                          <a:solidFill>
                            <a:schemeClr val="dk1"/>
                          </a:solidFill>
                          <a:latin typeface="+mn-lt"/>
                          <a:ea typeface="+mn-ea"/>
                          <a:cs typeface="+mn-cs"/>
                        </a:rPr>
                        <a:t>Basic consideration and identification of a broad research question.</a:t>
                      </a:r>
                    </a:p>
                    <a:p>
                      <a:endParaRPr lang="en-AU" sz="1600" dirty="0"/>
                    </a:p>
                  </a:txBody>
                  <a:tcPr/>
                </a:tc>
                <a:extLst>
                  <a:ext uri="{0D108BD9-81ED-4DB2-BD59-A6C34878D82A}">
                    <a16:rowId xmlns:a16="http://schemas.microsoft.com/office/drawing/2014/main" val="10004"/>
                  </a:ext>
                </a:extLst>
              </a:tr>
              <a:tr h="612068">
                <a:tc>
                  <a:txBody>
                    <a:bodyPr/>
                    <a:lstStyle/>
                    <a:p>
                      <a:pPr algn="ctr"/>
                      <a:r>
                        <a:rPr lang="en-AU" dirty="0" smtClean="0"/>
                        <a:t>E</a:t>
                      </a:r>
                      <a:endParaRPr lang="en-AU"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AU" sz="1600" kern="1200" dirty="0" smtClean="0">
                          <a:solidFill>
                            <a:schemeClr val="dk1"/>
                          </a:solidFill>
                          <a:latin typeface="+mn-lt"/>
                          <a:ea typeface="+mn-ea"/>
                          <a:cs typeface="+mn-cs"/>
                        </a:rPr>
                        <a:t>Attempted consideration and identification of an area for research.</a:t>
                      </a:r>
                    </a:p>
                    <a:p>
                      <a:endParaRPr lang="en-AU" sz="1600" dirty="0"/>
                    </a:p>
                  </a:txBody>
                  <a:tcPr/>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20000"/>
          </a:bodyPr>
          <a:lstStyle/>
          <a:p>
            <a:endParaRPr lang="en-AU" dirty="0" smtClean="0"/>
          </a:p>
          <a:p>
            <a:r>
              <a:rPr lang="en-AU" dirty="0" smtClean="0"/>
              <a:t>Kosher – What is it?  Where did the rules come from?  What are they?  </a:t>
            </a:r>
          </a:p>
          <a:p>
            <a:r>
              <a:rPr lang="en-AU" dirty="0" smtClean="0"/>
              <a:t>Adelaide – How big is the Jewish population?  What fraction of the Jewish population keep kosher? What is available / unavailable in Adelaide for Jews wishing to keep kosher?</a:t>
            </a:r>
          </a:p>
          <a:p>
            <a:r>
              <a:rPr lang="en-AU" dirty="0" smtClean="0"/>
              <a:t>Israel - How big is the Jewish population?  What fraction of the Jewish population keep kosher? What is available / unavailable in Israel for Jews wishing to keep kosher?</a:t>
            </a:r>
          </a:p>
          <a:p>
            <a:r>
              <a:rPr lang="en-AU" dirty="0" smtClean="0"/>
              <a:t>Comparison – in what ways is it more / less difficult for Jews in Adelaide to keep kosher?</a:t>
            </a:r>
          </a:p>
          <a:p>
            <a:endParaRPr lang="en-AU" dirty="0" smtClean="0"/>
          </a:p>
          <a:p>
            <a:endParaRPr lang="en-AU" dirty="0" smtClean="0"/>
          </a:p>
        </p:txBody>
      </p:sp>
      <p:sp>
        <p:nvSpPr>
          <p:cNvPr id="4" name="Title 3"/>
          <p:cNvSpPr>
            <a:spLocks noGrp="1"/>
          </p:cNvSpPr>
          <p:nvPr>
            <p:ph type="title"/>
          </p:nvPr>
        </p:nvSpPr>
        <p:spPr/>
        <p:txBody>
          <a:bodyPr>
            <a:normAutofit fontScale="90000"/>
          </a:bodyPr>
          <a:lstStyle/>
          <a:p>
            <a:r>
              <a:rPr lang="en-AU" dirty="0" smtClean="0"/>
              <a:t>To what extent is it more difficult for Jew to keep to the kosher food laws in Adelaide than in Israel?</a:t>
            </a:r>
            <a:endParaRPr lang="en-AU"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AU" sz="3200" dirty="0" smtClean="0"/>
              <a:t>How successful is light therapy in the treatment  of SAD (Seasonal Affective disorder)?</a:t>
            </a:r>
            <a:endParaRPr lang="en-AU" sz="3200" dirty="0"/>
          </a:p>
        </p:txBody>
      </p:sp>
      <p:sp>
        <p:nvSpPr>
          <p:cNvPr id="3" name="Content Placeholder 2"/>
          <p:cNvSpPr>
            <a:spLocks noGrp="1"/>
          </p:cNvSpPr>
          <p:nvPr>
            <p:ph idx="1"/>
          </p:nvPr>
        </p:nvSpPr>
        <p:spPr/>
        <p:txBody>
          <a:bodyPr/>
          <a:lstStyle/>
          <a:p>
            <a:endParaRPr lang="en-AU" dirty="0" smtClean="0"/>
          </a:p>
          <a:p>
            <a:r>
              <a:rPr lang="en-AU" dirty="0" smtClean="0"/>
              <a:t>SAD – What is it?  Who gets it?  What are the causes?</a:t>
            </a:r>
          </a:p>
          <a:p>
            <a:r>
              <a:rPr lang="en-AU" dirty="0" smtClean="0"/>
              <a:t>Light therapy – When and how was it developed?  How does it work? </a:t>
            </a:r>
          </a:p>
          <a:p>
            <a:r>
              <a:rPr lang="en-AU" dirty="0" smtClean="0"/>
              <a:t>Extent of success – Statistics – how many people have used it?  How many have been “cured”?  Are there any side effects?  Is treatment ongoing?</a:t>
            </a:r>
            <a:endParaRPr lang="en-AU"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smtClean="0"/>
              <a:t>What specialist doctors are needed for the care of a person </a:t>
            </a:r>
            <a:r>
              <a:rPr lang="en-AU" dirty="0" err="1" smtClean="0"/>
              <a:t>Marfan</a:t>
            </a:r>
            <a:r>
              <a:rPr lang="en-AU" smtClean="0"/>
              <a:t> Syndrome?</a:t>
            </a:r>
            <a:endParaRPr lang="en-AU" dirty="0"/>
          </a:p>
        </p:txBody>
      </p:sp>
      <p:sp>
        <p:nvSpPr>
          <p:cNvPr id="3" name="Content Placeholder 2"/>
          <p:cNvSpPr>
            <a:spLocks noGrp="1"/>
          </p:cNvSpPr>
          <p:nvPr>
            <p:ph idx="1"/>
          </p:nvPr>
        </p:nvSpPr>
        <p:spPr>
          <a:xfrm>
            <a:off x="1435608" y="1700808"/>
            <a:ext cx="7498080" cy="4547592"/>
          </a:xfrm>
        </p:spPr>
        <p:txBody>
          <a:bodyPr>
            <a:normAutofit fontScale="92500" lnSpcReduction="10000"/>
          </a:bodyPr>
          <a:lstStyle/>
          <a:p>
            <a:r>
              <a:rPr lang="en-AU" dirty="0" err="1" smtClean="0"/>
              <a:t>Marfan</a:t>
            </a:r>
            <a:r>
              <a:rPr lang="en-AU" dirty="0" smtClean="0"/>
              <a:t> Syndrome – What is it?  What is the incidence of </a:t>
            </a:r>
            <a:r>
              <a:rPr lang="en-AU" dirty="0" err="1" smtClean="0"/>
              <a:t>Marfan</a:t>
            </a:r>
            <a:r>
              <a:rPr lang="en-AU" dirty="0" smtClean="0"/>
              <a:t> Syndrome? How does it affect individuals?</a:t>
            </a:r>
          </a:p>
          <a:p>
            <a:r>
              <a:rPr lang="en-AU" dirty="0" smtClean="0"/>
              <a:t>Heart – Cardiologists.  Echocardiograms. Medication.  Surgeons.</a:t>
            </a:r>
          </a:p>
          <a:p>
            <a:r>
              <a:rPr lang="en-AU" dirty="0" smtClean="0"/>
              <a:t>Eyes – </a:t>
            </a:r>
            <a:r>
              <a:rPr lang="en-AU" dirty="0" err="1" smtClean="0"/>
              <a:t>Opthalmologists</a:t>
            </a:r>
            <a:r>
              <a:rPr lang="en-AU" dirty="0" smtClean="0"/>
              <a:t>. Glasses / contacts.  Surgeons. </a:t>
            </a:r>
          </a:p>
          <a:p>
            <a:r>
              <a:rPr lang="en-AU" dirty="0" smtClean="0"/>
              <a:t>Bones – Orthopaedists.  Back brace. Surgeons.</a:t>
            </a:r>
          </a:p>
          <a:p>
            <a:r>
              <a:rPr lang="en-AU" dirty="0" smtClean="0"/>
              <a:t>Genetics – Geneticists.  Fertility doctors. </a:t>
            </a:r>
            <a:endParaRPr lang="en-AU"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Common problems</a:t>
            </a:r>
            <a:endParaRPr lang="en-AU" dirty="0"/>
          </a:p>
        </p:txBody>
      </p:sp>
      <p:sp>
        <p:nvSpPr>
          <p:cNvPr id="3" name="Content Placeholder 2"/>
          <p:cNvSpPr>
            <a:spLocks noGrp="1"/>
          </p:cNvSpPr>
          <p:nvPr>
            <p:ph idx="1"/>
          </p:nvPr>
        </p:nvSpPr>
        <p:spPr/>
        <p:txBody>
          <a:bodyPr>
            <a:normAutofit fontScale="85000" lnSpcReduction="20000"/>
          </a:bodyPr>
          <a:lstStyle/>
          <a:p>
            <a:r>
              <a:rPr lang="en-AU" b="1" dirty="0" smtClean="0"/>
              <a:t>Unclear:</a:t>
            </a:r>
            <a:r>
              <a:rPr lang="en-AU" i="1" dirty="0" smtClean="0"/>
              <a:t> Why are social networking sites harmful?</a:t>
            </a:r>
            <a:br>
              <a:rPr lang="en-AU" i="1" dirty="0" smtClean="0"/>
            </a:br>
            <a:r>
              <a:rPr lang="en-AU" b="1" dirty="0" smtClean="0"/>
              <a:t>Clear:</a:t>
            </a:r>
            <a:r>
              <a:rPr lang="en-AU" i="1" dirty="0" smtClean="0"/>
              <a:t> How are online users addressing privacy issues on </a:t>
            </a:r>
            <a:r>
              <a:rPr lang="en-AU" i="1" dirty="0" err="1" smtClean="0"/>
              <a:t>Facebook</a:t>
            </a:r>
            <a:r>
              <a:rPr lang="en-AU" i="1" dirty="0" smtClean="0"/>
              <a:t>?</a:t>
            </a:r>
          </a:p>
          <a:p>
            <a:r>
              <a:rPr lang="en-AU" b="1" dirty="0" smtClean="0"/>
              <a:t>Unfocused:</a:t>
            </a:r>
            <a:r>
              <a:rPr lang="en-AU" dirty="0" smtClean="0"/>
              <a:t> </a:t>
            </a:r>
            <a:r>
              <a:rPr lang="en-AU" i="1" dirty="0" smtClean="0"/>
              <a:t>What is the effect on the environment from global warming?</a:t>
            </a:r>
            <a:r>
              <a:rPr lang="en-AU" dirty="0" smtClean="0"/>
              <a:t/>
            </a:r>
            <a:br>
              <a:rPr lang="en-AU" dirty="0" smtClean="0"/>
            </a:br>
            <a:r>
              <a:rPr lang="en-AU" b="1" dirty="0" smtClean="0"/>
              <a:t>Focused:</a:t>
            </a:r>
            <a:r>
              <a:rPr lang="en-AU" dirty="0" smtClean="0"/>
              <a:t> </a:t>
            </a:r>
            <a:r>
              <a:rPr lang="en-AU" i="1" dirty="0" smtClean="0"/>
              <a:t>How is glacial melting affecting penguins in Antarctica?</a:t>
            </a:r>
          </a:p>
          <a:p>
            <a:r>
              <a:rPr lang="en-AU" b="1" dirty="0" smtClean="0"/>
              <a:t>Too simple:</a:t>
            </a:r>
            <a:r>
              <a:rPr lang="en-AU" dirty="0" smtClean="0"/>
              <a:t> </a:t>
            </a:r>
            <a:r>
              <a:rPr lang="en-AU" i="1" dirty="0" smtClean="0"/>
              <a:t>How are doctors addressing diabetes in Australia?</a:t>
            </a:r>
            <a:r>
              <a:rPr lang="en-AU" dirty="0" smtClean="0"/>
              <a:t/>
            </a:r>
            <a:br>
              <a:rPr lang="en-AU" dirty="0" smtClean="0"/>
            </a:br>
            <a:r>
              <a:rPr lang="en-AU" b="1" dirty="0" smtClean="0"/>
              <a:t>Appropriately Complex:</a:t>
            </a:r>
            <a:r>
              <a:rPr lang="en-AU" dirty="0" smtClean="0"/>
              <a:t>  </a:t>
            </a:r>
            <a:r>
              <a:rPr lang="en-AU" i="1" dirty="0" smtClean="0"/>
              <a:t>What are common traits of those suffering from diabetes in Australia, and how can these commonalities be used to aid the medical community in prevention of the disease?</a:t>
            </a:r>
          </a:p>
          <a:p>
            <a:pPr>
              <a:buNone/>
            </a:pPr>
            <a:endParaRPr lang="en-AU"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hoosing a Manageable Research Topic">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862447"/>
            <a:ext cx="9144000" cy="5143017"/>
          </a:xfrm>
        </p:spPr>
      </p:pic>
    </p:spTree>
    <p:extLst>
      <p:ext uri="{BB962C8B-B14F-4D97-AF65-F5344CB8AC3E}">
        <p14:creationId xmlns:p14="http://schemas.microsoft.com/office/powerpoint/2010/main" val="35875065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35608" y="332656"/>
            <a:ext cx="7498080" cy="5915744"/>
          </a:xfrm>
        </p:spPr>
        <p:txBody>
          <a:bodyPr>
            <a:normAutofit/>
          </a:bodyPr>
          <a:lstStyle/>
          <a:p>
            <a:r>
              <a:rPr lang="en-AU" dirty="0" smtClean="0"/>
              <a:t>It is expected that you show evidence of how you arrived at your question in order to fulfil performance standard P1</a:t>
            </a:r>
          </a:p>
          <a:p>
            <a:pPr>
              <a:buNone/>
            </a:pPr>
            <a:endParaRPr lang="en-AU" dirty="0" smtClean="0"/>
          </a:p>
          <a:p>
            <a:r>
              <a:rPr lang="en-AU" dirty="0" smtClean="0"/>
              <a:t>This can be a handwritten brainstorm, concept map, lotus diagram or any other method you find useful</a:t>
            </a:r>
          </a:p>
          <a:p>
            <a:pPr>
              <a:buNone/>
            </a:pPr>
            <a:endParaRPr lang="en-AU" dirty="0" smtClean="0"/>
          </a:p>
          <a:p>
            <a:r>
              <a:rPr lang="en-AU" dirty="0" smtClean="0"/>
              <a:t>It is evidence of the research process.  Formulating your question is the first step</a:t>
            </a:r>
          </a:p>
          <a:p>
            <a:pPr lvl="1">
              <a:buNone/>
            </a:pPr>
            <a:endParaRPr lang="en-AU"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idx="1"/>
          </p:nvPr>
        </p:nvSpPr>
        <p:spPr/>
        <p:txBody>
          <a:bodyPr/>
          <a:lstStyle/>
          <a:p>
            <a:endParaRPr lang="en-AU"/>
          </a:p>
        </p:txBody>
      </p:sp>
      <p:pic>
        <p:nvPicPr>
          <p:cNvPr id="4" name="Picture 3"/>
          <p:cNvPicPr>
            <a:picLocks noChangeAspect="1"/>
          </p:cNvPicPr>
          <p:nvPr/>
        </p:nvPicPr>
        <p:blipFill>
          <a:blip r:embed="rId3"/>
          <a:stretch>
            <a:fillRect/>
          </a:stretch>
        </p:blipFill>
        <p:spPr>
          <a:xfrm>
            <a:off x="0" y="644697"/>
            <a:ext cx="9144000" cy="5603703"/>
          </a:xfrm>
          <a:prstGeom prst="rect">
            <a:avLst/>
          </a:prstGeom>
        </p:spPr>
      </p:pic>
    </p:spTree>
    <p:extLst>
      <p:ext uri="{BB962C8B-B14F-4D97-AF65-F5344CB8AC3E}">
        <p14:creationId xmlns:p14="http://schemas.microsoft.com/office/powerpoint/2010/main" val="39806882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03648" y="2420888"/>
            <a:ext cx="7406640" cy="1472184"/>
          </a:xfrm>
        </p:spPr>
        <p:txBody>
          <a:bodyPr/>
          <a:lstStyle/>
          <a:p>
            <a:r>
              <a:rPr lang="en-AU" dirty="0" smtClean="0"/>
              <a:t>Developing and Refining your Research Project Question</a:t>
            </a:r>
            <a:endParaRPr lang="en-AU"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Developing a Research Question</a:t>
            </a:r>
            <a:endParaRPr lang="en-AU" dirty="0"/>
          </a:p>
        </p:txBody>
      </p:sp>
      <p:sp>
        <p:nvSpPr>
          <p:cNvPr id="3" name="Content Placeholder 2"/>
          <p:cNvSpPr>
            <a:spLocks noGrp="1"/>
          </p:cNvSpPr>
          <p:nvPr>
            <p:ph idx="1"/>
          </p:nvPr>
        </p:nvSpPr>
        <p:spPr/>
        <p:txBody>
          <a:bodyPr/>
          <a:lstStyle/>
          <a:p>
            <a:pPr>
              <a:buNone/>
            </a:pPr>
            <a:r>
              <a:rPr lang="en-AU" dirty="0" smtClean="0"/>
              <a:t>The key to a successful Research Project is developing a workable and interesting research question that is neither too large, nor too narrow.</a:t>
            </a:r>
            <a:endParaRPr lang="en-AU"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NULL"/></Relationships>
</file>

<file path=ppt/theme/theme1.xml><?xml version="1.0" encoding="utf-8"?>
<a:theme xmlns:a="http://schemas.openxmlformats.org/drawingml/2006/main" name="Solstice">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Solstice</Template>
  <TotalTime>10060</TotalTime>
  <Words>2341</Words>
  <Application>Microsoft Office PowerPoint</Application>
  <PresentationFormat>On-screen Show (4:3)</PresentationFormat>
  <Paragraphs>202</Paragraphs>
  <Slides>32</Slides>
  <Notes>10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Gill Sans MT</vt:lpstr>
      <vt:lpstr>Times New Roman</vt:lpstr>
      <vt:lpstr>Verdana</vt:lpstr>
      <vt:lpstr>Wingdings 2</vt:lpstr>
      <vt:lpstr>Solstice</vt:lpstr>
      <vt:lpstr>Developing a Research Question</vt:lpstr>
      <vt:lpstr>How do I design my question? </vt:lpstr>
      <vt:lpstr>Performance Standards</vt:lpstr>
      <vt:lpstr>Common problems</vt:lpstr>
      <vt:lpstr>PowerPoint Presentation</vt:lpstr>
      <vt:lpstr>PowerPoint Presentation</vt:lpstr>
      <vt:lpstr>PowerPoint Presentation</vt:lpstr>
      <vt:lpstr>Developing and Refining your Research Project Question</vt:lpstr>
      <vt:lpstr>Developing a Research Question</vt:lpstr>
      <vt:lpstr>Considerations when designing a Research Project question</vt:lpstr>
      <vt:lpstr>Considerations when designing a Research Project question</vt:lpstr>
      <vt:lpstr>Considerations when designing a Research Project question</vt:lpstr>
      <vt:lpstr>Considerations when designing a Research Project question</vt:lpstr>
      <vt:lpstr>PowerPoint Presentation</vt:lpstr>
      <vt:lpstr>Considerations when designing a Research Project question</vt:lpstr>
      <vt:lpstr>Refining your question</vt:lpstr>
      <vt:lpstr>Refining your question</vt:lpstr>
      <vt:lpstr>Refining your question</vt:lpstr>
      <vt:lpstr>Refining your question</vt:lpstr>
      <vt:lpstr>Refining your question</vt:lpstr>
      <vt:lpstr>Examples</vt:lpstr>
      <vt:lpstr>Refining your question</vt:lpstr>
      <vt:lpstr>Examples</vt:lpstr>
      <vt:lpstr>The well trodden path</vt:lpstr>
      <vt:lpstr>The good . . .</vt:lpstr>
      <vt:lpstr>The not so good . . . </vt:lpstr>
      <vt:lpstr>Have you designed a successful Research Project question?</vt:lpstr>
      <vt:lpstr>Your turn</vt:lpstr>
      <vt:lpstr>Now I’ve got my question . . . </vt:lpstr>
      <vt:lpstr>To what extent is it more difficult for Jew to keep to the kosher food laws in Adelaide than in Israel?</vt:lpstr>
      <vt:lpstr>How successful is light therapy in the treatment  of SAD (Seasonal Affective disorder)?</vt:lpstr>
      <vt:lpstr>What specialist doctors are needed for the care of a person Marfan Syndrome?</vt:lpstr>
    </vt:vector>
  </TitlesOfParts>
  <Company>SCC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 Research Question</dc:title>
  <dc:creator>teacher</dc:creator>
  <cp:lastModifiedBy>Sarah Amey</cp:lastModifiedBy>
  <cp:revision>75</cp:revision>
  <dcterms:created xsi:type="dcterms:W3CDTF">2014-01-19T03:08:29Z</dcterms:created>
  <dcterms:modified xsi:type="dcterms:W3CDTF">2019-06-29T07:01:33Z</dcterms:modified>
</cp:coreProperties>
</file>

<file path=docProps/thumbnail.jpeg>
</file>